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66CC"/>
    <a:srgbClr val="CC00CC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2" autoAdjust="0"/>
    <p:restoredTop sz="86482" autoAdjust="0"/>
  </p:normalViewPr>
  <p:slideViewPr>
    <p:cSldViewPr>
      <p:cViewPr varScale="1">
        <p:scale>
          <a:sx n="116" d="100"/>
          <a:sy n="116" d="100"/>
        </p:scale>
        <p:origin x="-170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5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4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8FF87C-4147-46EA-8D42-EE9A21A64536}" type="datetimeFigureOut">
              <a:rPr lang="ru-RU"/>
              <a:pPr>
                <a:defRPr/>
              </a:pPr>
              <a:t>01.12.2013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DF931D4-660C-4711-B2C6-5FCD2B3336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F931D4-660C-4711-B2C6-5FCD2B33366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387F2-542E-4AAB-9677-C65019286370}" type="datetime1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3D12B-39BC-4378-8EC6-76780741DE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8A9AF-ED91-49FB-8683-7CF404801E26}" type="datetime1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5B88B-D2AC-4C58-8B53-FC1849E27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916EB-20DB-400F-A64F-C4721F90D752}" type="datetime1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AC52E-B01C-48A2-937B-B87660C38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92C9CD-27E4-4A06-AC71-E9729E9EE1E4}" type="datetime1">
              <a:rPr lang="ru-RU" smtClean="0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72B04-1339-43F9-B273-8A8E94C26C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92C9CD-27E4-4A06-AC71-E9729E9EE1E4}" type="datetime1">
              <a:rPr lang="ru-RU" smtClean="0"/>
              <a:pPr>
                <a:defRPr/>
              </a:pPr>
              <a:t>01.12.2013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72B04-1339-43F9-B273-8A8E94C26C0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5F757-4B0B-4A3A-A6DA-C7BA87AE1F40}" type="datetime1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84771-757F-49EC-B90F-DBF7B394A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BB9D2-96D6-41ED-8B07-ABAC77033D25}" type="datetime1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0ED30-5778-43A1-A605-100297E82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AF0F0-2E43-40E8-92B1-7E1060367F8A}" type="datetime1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AAE89-2C52-40A9-A7B5-E22598638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DB8AA-D19F-459D-89AD-3504EAC54A13}" type="datetime1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81BC5-CC84-4A40-9FAC-B46859C05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A5A3E-7587-495E-BDE3-BB65E5C07283}" type="datetime1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E238A-D707-4F53-9F19-6C0CA4978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37B9C-2BAD-4E95-BE1D-358EACCBB6F8}" type="datetime1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32AA4-3931-4C4B-BD74-912DEF4B3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6A1A4-763E-424B-8EBD-8CA1AF6F112A}" type="datetime1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CC25F-B140-4288-9B45-F6A603748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4BFE9-B4CB-4864-8547-3ECB14CE380C}" type="datetime1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0D898-FB6B-4CDC-8850-37300591E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alphaModFix amt="86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92C9CD-27E4-4A06-AC71-E9729E9EE1E4}" type="datetime1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372B04-1339-43F9-B273-8A8E94C26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newsflash/>
    <p:sndAc>
      <p:stSnd>
        <p:snd r:embed="rId15" name="chimes.wav" builtIn="1"/>
      </p:stSnd>
    </p:sndAc>
  </p:transition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gif"/><Relationship Id="rId2" Type="http://schemas.openxmlformats.org/officeDocument/2006/relationships/audio" Target="file:///C:\Users\&#1040;&#1085;&#1076;&#1088;&#1077;&#1081;\Desktop\&#1074;&#1110;&#1076;&#1082;&#1088;&#1080;&#1090;&#1080;&#1081;%20&#1091;&#1088;&#1086;&#1082;\detskie_-_vals_snezhinok%20Minusovki.MpTri.Net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2.gif"/><Relationship Id="rId5" Type="http://schemas.openxmlformats.org/officeDocument/2006/relationships/image" Target="../media/image39.gif"/><Relationship Id="rId4" Type="http://schemas.openxmlformats.org/officeDocument/2006/relationships/image" Target="../media/image4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6.gif"/><Relationship Id="rId5" Type="http://schemas.openxmlformats.org/officeDocument/2006/relationships/image" Target="../media/image45.gif"/><Relationship Id="rId4" Type="http://schemas.openxmlformats.org/officeDocument/2006/relationships/image" Target="../media/image4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8.gif"/><Relationship Id="rId4" Type="http://schemas.openxmlformats.org/officeDocument/2006/relationships/image" Target="../media/image3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gif"/><Relationship Id="rId11" Type="http://schemas.openxmlformats.org/officeDocument/2006/relationships/image" Target="../media/image15.gif"/><Relationship Id="rId5" Type="http://schemas.openxmlformats.org/officeDocument/2006/relationships/image" Target="../media/image9.gif"/><Relationship Id="rId10" Type="http://schemas.openxmlformats.org/officeDocument/2006/relationships/image" Target="../media/image14.gif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3" Type="http://schemas.openxmlformats.org/officeDocument/2006/relationships/image" Target="../media/image16.gif"/><Relationship Id="rId7" Type="http://schemas.openxmlformats.org/officeDocument/2006/relationships/image" Target="../media/image20.gif"/><Relationship Id="rId12" Type="http://schemas.openxmlformats.org/officeDocument/2006/relationships/image" Target="../media/image2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11" Type="http://schemas.openxmlformats.org/officeDocument/2006/relationships/image" Target="../media/image24.gif"/><Relationship Id="rId5" Type="http://schemas.openxmlformats.org/officeDocument/2006/relationships/image" Target="../media/image18.gif"/><Relationship Id="rId10" Type="http://schemas.openxmlformats.org/officeDocument/2006/relationships/image" Target="../media/image23.gif"/><Relationship Id="rId4" Type="http://schemas.openxmlformats.org/officeDocument/2006/relationships/image" Target="../media/image17.gif"/><Relationship Id="rId9" Type="http://schemas.openxmlformats.org/officeDocument/2006/relationships/image" Target="../media/image2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40;&#1085;&#1076;&#1088;&#1077;&#1081;\Desktop\&#1074;&#1110;&#1076;&#1082;&#1088;&#1080;&#1090;&#1080;&#1081;%20&#1091;&#1088;&#1086;&#1082;\&#1053;&#1086;&#1074;&#1086;&#1075;&#1086;&#1076;&#1085;&#1080;&#1081;%20&#1090;&#1072;&#1085;&#1094;&#1077;&#1074;&#1072;&#1083;&#1100;&#1085;&#1099;&#1081;%20&#1089;&#1091;&#1087;&#1077;&#1088;&#1093;&#1080;&#1090;%20(%20&#1089;&#1090;&#1072;&#1088;&#1099;&#1081;%20&#1075;&#1086;&#1076;%20&#1079;&#1072;&#1082;&#1072;&#1085;&#1095;&#1080;&#1074;&#1072;&#1077;&#1090;%20&#1073;&#1077;&#1075;...)%20+.mp3" TargetMode="External"/><Relationship Id="rId6" Type="http://schemas.openxmlformats.org/officeDocument/2006/relationships/image" Target="../media/image32.gif"/><Relationship Id="rId5" Type="http://schemas.openxmlformats.org/officeDocument/2006/relationships/image" Target="../media/image31.gif"/><Relationship Id="rId4" Type="http://schemas.openxmlformats.org/officeDocument/2006/relationships/hyperlink" Target="http://www.radikal.r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40;&#1085;&#1076;&#1088;&#1077;&#1081;\Desktop\&#1074;&#1110;&#1076;&#1082;&#1088;&#1080;&#1090;&#1080;&#1081;%20&#1091;&#1088;&#1086;&#1082;\detskie_-_vals_snezhinok%20Minusovki.MpTri.Net.mp3" TargetMode="External"/><Relationship Id="rId6" Type="http://schemas.openxmlformats.org/officeDocument/2006/relationships/image" Target="../media/image36.png"/><Relationship Id="rId5" Type="http://schemas.openxmlformats.org/officeDocument/2006/relationships/image" Target="../media/image35.gif"/><Relationship Id="rId4" Type="http://schemas.openxmlformats.org/officeDocument/2006/relationships/image" Target="../media/image3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gif"/><Relationship Id="rId4" Type="http://schemas.openxmlformats.org/officeDocument/2006/relationships/image" Target="../media/image3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38138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 Рішення задач та прикладів на додавання та віднімання з переходом через </a:t>
            </a:r>
            <a:r>
              <a:rPr lang="uk-UA" sz="4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розряд”</a:t>
            </a:r>
            <a:endParaRPr lang="ru-RU" sz="48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272234" cy="113823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 smtClean="0"/>
          </a:p>
        </p:txBody>
      </p:sp>
      <p:pic>
        <p:nvPicPr>
          <p:cNvPr id="3074" name="Picture 2" descr="D:\DOC\анимашки\zimaa-183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19" y="1"/>
            <a:ext cx="1785951" cy="4000504"/>
          </a:xfrm>
          <a:prstGeom prst="rect">
            <a:avLst/>
          </a:prstGeom>
          <a:noFill/>
        </p:spPr>
      </p:pic>
      <p:pic>
        <p:nvPicPr>
          <p:cNvPr id="3076" name="Picture 4" descr="D:\DOC\Света Красная\анимация -зима\zimaa-316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1539" y="3143224"/>
            <a:ext cx="6572295" cy="3714776"/>
          </a:xfrm>
          <a:prstGeom prst="rect">
            <a:avLst/>
          </a:prstGeom>
          <a:noFill/>
        </p:spPr>
      </p:pic>
      <p:pic>
        <p:nvPicPr>
          <p:cNvPr id="8" name="detskie_-_vals_snezhinok Minusovki.MpTri.Net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/>
          <a:stretch>
            <a:fillRect/>
          </a:stretch>
        </p:blipFill>
        <p:spPr>
          <a:xfrm>
            <a:off x="8429652" y="6143644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6">
                <p:cTn id="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4BFE9-B4CB-4864-8547-3ECB14CE380C}" type="datetime1">
              <a:rPr lang="ru-RU" smtClean="0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0D898-FB6B-4CDC-8850-37300591EBE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2050" name="Picture 2" descr="C:\Users\Андрей\Desktop\bez_imeni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142984"/>
            <a:ext cx="8572560" cy="3714776"/>
          </a:xfrm>
          <a:prstGeom prst="rect">
            <a:avLst/>
          </a:prstGeom>
          <a:noFill/>
        </p:spPr>
      </p:pic>
      <p:pic>
        <p:nvPicPr>
          <p:cNvPr id="2052" name="Picture 4" descr="C:\Users\Андрей\Desktop\анимашки\zimaa-3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929066"/>
            <a:ext cx="3714744" cy="2498722"/>
          </a:xfrm>
          <a:prstGeom prst="rect">
            <a:avLst/>
          </a:prstGeom>
          <a:noFill/>
        </p:spPr>
      </p:pic>
      <p:pic>
        <p:nvPicPr>
          <p:cNvPr id="2053" name="Picture 5" descr="C:\Users\Андрей\Desktop\анимашки\zimaa-23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285728"/>
            <a:ext cx="3035329" cy="2055831"/>
          </a:xfrm>
          <a:prstGeom prst="rect">
            <a:avLst/>
          </a:prstGeom>
          <a:noFill/>
        </p:spPr>
      </p:pic>
      <p:pic>
        <p:nvPicPr>
          <p:cNvPr id="11" name="Picture 2" descr="D:\DOC\анимашки\zimaa-37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69102" y="3922691"/>
            <a:ext cx="2274898" cy="293530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156346"/>
          </a:xfrm>
        </p:spPr>
        <p:txBody>
          <a:bodyPr/>
          <a:lstStyle/>
          <a:p>
            <a:pPr>
              <a:buNone/>
            </a:pPr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Задача</a:t>
            </a:r>
          </a:p>
          <a:p>
            <a:endParaRPr lang="uk-UA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uk-U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120 </a:t>
            </a:r>
            <a:r>
              <a:rPr lang="uk-UA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грн</a:t>
            </a:r>
            <a:endParaRPr lang="uk-UA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endParaRPr lang="uk-UA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endParaRPr lang="uk-UA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endParaRPr lang="uk-UA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uk-U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90 </a:t>
            </a:r>
            <a:r>
              <a:rPr lang="uk-UA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грн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10" y="3929066"/>
            <a:ext cx="45719" cy="9762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66A1A4-763E-424B-8EBD-8CA1AF6F112A}" type="datetime1">
              <a:rPr lang="ru-RU" smtClean="0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CC25F-B140-4288-9B45-F6A6037482F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13314" name="Picture 2" descr="C:\Users\Андрей\Desktop\анимашки\zimaa-21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786190"/>
            <a:ext cx="2500330" cy="2714644"/>
          </a:xfrm>
          <a:prstGeom prst="rect">
            <a:avLst/>
          </a:prstGeom>
          <a:noFill/>
        </p:spPr>
      </p:pic>
      <p:pic>
        <p:nvPicPr>
          <p:cNvPr id="13315" name="Picture 3" descr="C:\Users\Андрей\Desktop\анимашки\zimaa-32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857232"/>
            <a:ext cx="2000264" cy="2928958"/>
          </a:xfrm>
          <a:prstGeom prst="rect">
            <a:avLst/>
          </a:prstGeom>
          <a:noFill/>
        </p:spPr>
      </p:pic>
      <p:pic>
        <p:nvPicPr>
          <p:cNvPr id="13316" name="Picture 4" descr="D:\DOC\Света Красная\анимация -зима\zimaa-40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285728"/>
            <a:ext cx="1857388" cy="1143008"/>
          </a:xfrm>
          <a:prstGeom prst="rect">
            <a:avLst/>
          </a:prstGeom>
          <a:noFill/>
        </p:spPr>
      </p:pic>
      <p:sp>
        <p:nvSpPr>
          <p:cNvPr id="14" name="Правая фигурная скобка 13"/>
          <p:cNvSpPr/>
          <p:nvPr/>
        </p:nvSpPr>
        <p:spPr>
          <a:xfrm>
            <a:off x="6000760" y="2214554"/>
            <a:ext cx="785818" cy="3643338"/>
          </a:xfrm>
          <a:prstGeom prst="rightBrace">
            <a:avLst>
              <a:gd name="adj1" fmla="val 8333"/>
              <a:gd name="adj2" fmla="val 492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 descr="D:\DOC\Света Красная\Буквы и цифры\Другие\slovar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206" y="3429000"/>
            <a:ext cx="685800" cy="128588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</a:t>
            </a:r>
          </a:p>
          <a:p>
            <a:pPr algn="ctr">
              <a:buNone/>
            </a:pPr>
            <a:r>
              <a:rPr lang="uk-UA" sz="5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Сьогодні ви </a:t>
            </a:r>
            <a:r>
              <a:rPr lang="uk-UA" sz="54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-молодці</a:t>
            </a:r>
            <a:r>
              <a:rPr lang="uk-UA" sz="5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з роботою впорались усі !</a:t>
            </a:r>
            <a:endParaRPr lang="ru-RU" sz="54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66A1A4-763E-424B-8EBD-8CA1AF6F112A}" type="datetime1">
              <a:rPr lang="ru-RU" smtClean="0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CC25F-B140-4288-9B45-F6A6037482F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12290" name="Picture 2" descr="C:\Users\Андрей\Desktop\анимашки\zimaa-7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3571868" cy="4786346"/>
          </a:xfrm>
          <a:prstGeom prst="rect">
            <a:avLst/>
          </a:prstGeom>
          <a:noFill/>
        </p:spPr>
      </p:pic>
      <p:pic>
        <p:nvPicPr>
          <p:cNvPr id="12292" name="Picture 4" descr="C:\Users\Андрей\Desktop\анимашки\zimaa-23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5024" y="642918"/>
            <a:ext cx="1411289" cy="1831995"/>
          </a:xfrm>
          <a:prstGeom prst="rect">
            <a:avLst/>
          </a:prstGeom>
          <a:noFill/>
        </p:spPr>
      </p:pic>
      <p:pic>
        <p:nvPicPr>
          <p:cNvPr id="12293" name="Picture 5" descr="D:\DOC\Света Красная\анимация -зима\zimaa-22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86613" y="0"/>
            <a:ext cx="1957387" cy="250030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15370" cy="357190"/>
          </a:xfrm>
        </p:spPr>
        <p:txBody>
          <a:bodyPr>
            <a:noAutofit/>
          </a:bodyPr>
          <a:lstStyle/>
          <a:p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</a:t>
            </a:r>
            <a:r>
              <a:rPr lang="uk-UA" sz="6000" b="1" dirty="0" smtClean="0">
                <a:ln w="11430">
                  <a:solidFill>
                    <a:srgbClr val="CC00CC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uk-U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уважні</a:t>
            </a:r>
            <a:endParaRPr lang="uk-UA" sz="5400" b="1" dirty="0" smtClean="0">
              <a:ln w="57150">
                <a:solidFill>
                  <a:srgbClr val="CC00CC"/>
                </a:solidFill>
                <a:prstDash val="solid"/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 - </a:t>
            </a:r>
            <a:r>
              <a:rPr lang="uk-U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розумні</a:t>
            </a:r>
            <a:endParaRPr lang="uk-UA" sz="5400" b="1" dirty="0" smtClean="0">
              <a:ln w="11430">
                <a:solidFill>
                  <a:srgbClr val="CC00CC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- </a:t>
            </a:r>
            <a:r>
              <a:rPr lang="uk-U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організовані</a:t>
            </a:r>
            <a:endParaRPr lang="uk-UA" sz="5400" b="1" dirty="0" smtClean="0">
              <a:ln w="11430">
                <a:solidFill>
                  <a:srgbClr val="CC00CC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 - </a:t>
            </a:r>
            <a:r>
              <a:rPr lang="uk-U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кмітливі</a:t>
            </a:r>
            <a:endParaRPr lang="ru-RU" sz="5400" b="1" dirty="0" smtClean="0">
              <a:ln w="11430">
                <a:solidFill>
                  <a:srgbClr val="FF33CC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D56F060-6320-469A-BF9D-05FFDA627EC1}" type="datetime1">
              <a:rPr lang="ru-RU"/>
              <a:pPr>
                <a:defRPr/>
              </a:pPr>
              <a:t>01.12.2013</a:t>
            </a:fld>
            <a:endParaRPr lang="ru-RU"/>
          </a:p>
        </p:txBody>
      </p:sp>
      <p:pic>
        <p:nvPicPr>
          <p:cNvPr id="14338" name="Picture 2" descr="C:\Users\Андрей\Desktop\анимашки\zimaa-33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142984"/>
            <a:ext cx="3357554" cy="521497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Компоненти дій 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428736"/>
            <a:ext cx="4357750" cy="476886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dirty="0" smtClean="0"/>
              <a:t>                                </a:t>
            </a:r>
            <a:r>
              <a:rPr lang="uk-UA" sz="4400" b="1" dirty="0" smtClean="0">
                <a:effectLst>
                  <a:reflection blurRad="6350" stA="60000" endA="900" endPos="58000" dir="5400000" sy="-100000" algn="bl" rotWithShape="0"/>
                </a:effectLst>
              </a:rPr>
              <a:t>Доданок  </a:t>
            </a:r>
          </a:p>
          <a:p>
            <a:pPr>
              <a:buNone/>
            </a:pPr>
            <a:r>
              <a:rPr lang="uk-UA" sz="4400" b="1" dirty="0" smtClean="0">
                <a:effectLst>
                  <a:reflection blurRad="6350" stA="60000" endA="900" endPos="58000" dir="5400000" sy="-100000" algn="bl" rotWithShape="0"/>
                </a:effectLst>
              </a:rPr>
              <a:t>   Доданок +</a:t>
            </a:r>
          </a:p>
          <a:p>
            <a:pPr>
              <a:buNone/>
            </a:pPr>
            <a:r>
              <a:rPr lang="uk-UA" sz="4400" b="1" dirty="0" smtClean="0">
                <a:effectLst>
                  <a:reflection blurRad="6350" stA="60000" endA="900" endPos="58000" dir="5400000" sy="-100000" algn="bl" rotWithShape="0"/>
                </a:effectLst>
              </a:rPr>
              <a:t>                     _____</a:t>
            </a:r>
          </a:p>
          <a:p>
            <a:pPr>
              <a:buNone/>
            </a:pPr>
            <a:r>
              <a:rPr lang="uk-UA" sz="4400" b="1" dirty="0" smtClean="0">
                <a:effectLst>
                  <a:reflection blurRad="6350" stA="60000" endA="900" endPos="58000" dir="5400000" sy="-100000" algn="bl" rotWithShape="0"/>
                </a:effectLst>
              </a:rPr>
              <a:t>                         </a:t>
            </a:r>
            <a:endParaRPr lang="ru-RU" sz="4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428736"/>
            <a:ext cx="4286280" cy="47863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</a:p>
          <a:p>
            <a:pPr>
              <a:buNone/>
            </a:pPr>
            <a:r>
              <a:rPr lang="uk-UA" sz="3600" b="1" dirty="0" smtClean="0">
                <a:effectLst>
                  <a:reflection blurRad="6350" stA="60000" endA="900" endPos="58000" dir="5400000" sy="-100000" algn="bl" rotWithShape="0"/>
                </a:effectLst>
              </a:rPr>
              <a:t>Зменшуване </a:t>
            </a:r>
          </a:p>
          <a:p>
            <a:pPr>
              <a:buNone/>
            </a:pPr>
            <a:r>
              <a:rPr lang="uk-UA" sz="3600" b="1" dirty="0" smtClean="0">
                <a:effectLst>
                  <a:reflection blurRad="6350" stA="60000" endA="900" endPos="58000" dir="5400000" sy="-100000" algn="bl" rotWithShape="0"/>
                </a:effectLst>
              </a:rPr>
              <a:t> Від</a:t>
            </a:r>
            <a:r>
              <a:rPr lang="en-US" sz="3600" b="1" dirty="0" smtClean="0">
                <a:effectLst>
                  <a:reflection blurRad="6350" stA="60000" endA="900" endPos="58000" dir="5400000" sy="-100000" algn="bl" rotWithShape="0"/>
                </a:effectLst>
              </a:rPr>
              <a:t>`</a:t>
            </a:r>
            <a:r>
              <a:rPr lang="uk-UA" sz="3600" b="1" dirty="0" err="1" smtClean="0">
                <a:effectLst>
                  <a:reflection blurRad="6350" stA="60000" endA="900" endPos="58000" dir="5400000" sy="-100000" algn="bl" rotWithShape="0"/>
                </a:effectLst>
              </a:rPr>
              <a:t>ємник</a:t>
            </a:r>
            <a:r>
              <a:rPr lang="uk-UA" sz="3600" b="1" dirty="0" smtClean="0">
                <a:effectLst>
                  <a:reflection blurRad="6350" stA="60000" endA="900" endPos="58000" dir="5400000" sy="-100000" algn="bl" rotWithShape="0"/>
                </a:effectLst>
              </a:rPr>
              <a:t>     _</a:t>
            </a:r>
          </a:p>
          <a:p>
            <a:pPr>
              <a:buNone/>
            </a:pPr>
            <a:r>
              <a:rPr lang="uk-UA" sz="3600" b="1" dirty="0" smtClean="0">
                <a:effectLst>
                  <a:reflection blurRad="6350" stA="60000" endA="900" endPos="58000" dir="5400000" sy="-100000" algn="bl" rotWithShape="0"/>
                </a:effectLst>
              </a:rPr>
              <a:t>                       _______                             </a:t>
            </a:r>
          </a:p>
          <a:p>
            <a:pPr>
              <a:buNone/>
            </a:pPr>
            <a:r>
              <a:rPr lang="uk-UA" sz="3600" b="1" dirty="0" smtClean="0">
                <a:effectLst>
                  <a:reflection blurRad="6350" stA="60000" endA="900" endPos="58000" dir="5400000" sy="-100000" algn="bl" rotWithShape="0"/>
                </a:effectLst>
              </a:rPr>
              <a:t>Різниця  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DAF0F0-2E43-40E8-92B1-7E1060367F8A}" type="datetime1">
              <a:rPr lang="ru-RU" smtClean="0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AAE89-2C52-40A9-A7B5-E225986384F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3079" name="Picture 7" descr="D:\DOC\Света Красная\Буквы и цифры\цифры 6\111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857364"/>
            <a:ext cx="726882" cy="785818"/>
          </a:xfrm>
          <a:prstGeom prst="rect">
            <a:avLst/>
          </a:prstGeom>
          <a:noFill/>
        </p:spPr>
      </p:pic>
      <p:pic>
        <p:nvPicPr>
          <p:cNvPr id="3080" name="Picture 8" descr="D:\DOC\Света Красная\Буквы и цифры\цифры 6\2222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1857364"/>
            <a:ext cx="671512" cy="762000"/>
          </a:xfrm>
          <a:prstGeom prst="rect">
            <a:avLst/>
          </a:prstGeom>
          <a:noFill/>
        </p:spPr>
      </p:pic>
      <p:pic>
        <p:nvPicPr>
          <p:cNvPr id="3081" name="Picture 9" descr="D:\DOC\Света Красная\Буквы и цифры\цифры 6\6666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1857364"/>
            <a:ext cx="723900" cy="762000"/>
          </a:xfrm>
          <a:prstGeom prst="rect">
            <a:avLst/>
          </a:prstGeom>
          <a:noFill/>
        </p:spPr>
      </p:pic>
      <p:pic>
        <p:nvPicPr>
          <p:cNvPr id="3082" name="Picture 10" descr="D:\DOC\Света Красная\Буквы и цифры\цифры 6\3333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2643182"/>
            <a:ext cx="723900" cy="762000"/>
          </a:xfrm>
          <a:prstGeom prst="rect">
            <a:avLst/>
          </a:prstGeom>
          <a:noFill/>
        </p:spPr>
      </p:pic>
      <p:pic>
        <p:nvPicPr>
          <p:cNvPr id="3083" name="Picture 11" descr="D:\DOC\Света Красная\Буквы и цифры\цифры 6\55555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44" y="2643182"/>
            <a:ext cx="714375" cy="762000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 flipH="1">
            <a:off x="214282" y="3857628"/>
            <a:ext cx="47149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dirty="0" smtClean="0">
                <a:solidFill>
                  <a:prstClr val="black"/>
                </a:solidFill>
                <a:effectLst>
                  <a:reflection blurRad="6350" stA="60000" endA="900" endPos="58000" dir="5400000" sy="-100000" algn="bl" rotWithShape="0"/>
                </a:effectLst>
                <a:latin typeface="Calibri"/>
              </a:rPr>
              <a:t>   Сума  </a:t>
            </a:r>
            <a:r>
              <a:rPr lang="uk-UA" sz="4800" dirty="0" smtClean="0">
                <a:solidFill>
                  <a:prstClr val="black"/>
                </a:solidFill>
                <a:latin typeface="Calibri"/>
              </a:rPr>
              <a:t>   </a:t>
            </a:r>
            <a:endParaRPr lang="ru-RU" sz="4800" dirty="0"/>
          </a:p>
        </p:txBody>
      </p:sp>
      <p:pic>
        <p:nvPicPr>
          <p:cNvPr id="3084" name="Picture 12" descr="D:\DOC\Света Красная\Буквы и цифры\цифры 6\111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000504"/>
            <a:ext cx="704850" cy="762000"/>
          </a:xfrm>
          <a:prstGeom prst="rect">
            <a:avLst/>
          </a:prstGeom>
          <a:noFill/>
        </p:spPr>
      </p:pic>
      <p:pic>
        <p:nvPicPr>
          <p:cNvPr id="3085" name="Picture 13" descr="D:\DOC\Света Красная\Буквы и цифры\цифры 6\6666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4000504"/>
            <a:ext cx="723900" cy="762000"/>
          </a:xfrm>
          <a:prstGeom prst="rect">
            <a:avLst/>
          </a:prstGeom>
          <a:noFill/>
        </p:spPr>
      </p:pic>
      <p:pic>
        <p:nvPicPr>
          <p:cNvPr id="3086" name="Picture 14" descr="D:\DOC\Света Красная\Буквы и цифры\цифры 6\111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000504"/>
            <a:ext cx="704850" cy="762000"/>
          </a:xfrm>
          <a:prstGeom prst="rect">
            <a:avLst/>
          </a:prstGeom>
          <a:noFill/>
        </p:spPr>
      </p:pic>
      <p:pic>
        <p:nvPicPr>
          <p:cNvPr id="3087" name="Picture 15" descr="D:\DOC\Света Красная\Буквы и цифры\цифры 6\2222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1714488"/>
            <a:ext cx="742950" cy="762000"/>
          </a:xfrm>
          <a:prstGeom prst="rect">
            <a:avLst/>
          </a:prstGeom>
          <a:noFill/>
        </p:spPr>
      </p:pic>
      <p:pic>
        <p:nvPicPr>
          <p:cNvPr id="3088" name="Picture 16" descr="D:\DOC\Света Красная\Буквы и цифры\цифры 6\77777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15272" y="1714488"/>
            <a:ext cx="742950" cy="762000"/>
          </a:xfrm>
          <a:prstGeom prst="rect">
            <a:avLst/>
          </a:prstGeom>
          <a:noFill/>
        </p:spPr>
      </p:pic>
      <p:pic>
        <p:nvPicPr>
          <p:cNvPr id="3089" name="Picture 17" descr="D:\DOC\Света Красная\Буквы и цифры\цифры 6\00000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215338" y="1714488"/>
            <a:ext cx="695325" cy="762000"/>
          </a:xfrm>
          <a:prstGeom prst="rect">
            <a:avLst/>
          </a:prstGeom>
          <a:noFill/>
        </p:spPr>
      </p:pic>
      <p:pic>
        <p:nvPicPr>
          <p:cNvPr id="3091" name="Picture 19" descr="D:\DOC\Света Красная\Буквы и цифры\цифры 6\44444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43900" y="2571744"/>
            <a:ext cx="733425" cy="762000"/>
          </a:xfrm>
          <a:prstGeom prst="rect">
            <a:avLst/>
          </a:prstGeom>
          <a:noFill/>
        </p:spPr>
      </p:pic>
      <p:pic>
        <p:nvPicPr>
          <p:cNvPr id="3092" name="Picture 20" descr="D:\DOC\Света Красная\Буквы и цифры\цифры 6\2222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3929066"/>
            <a:ext cx="742950" cy="762000"/>
          </a:xfrm>
          <a:prstGeom prst="rect">
            <a:avLst/>
          </a:prstGeom>
          <a:noFill/>
        </p:spPr>
      </p:pic>
      <p:pic>
        <p:nvPicPr>
          <p:cNvPr id="3093" name="Picture 21" descr="D:\DOC\Света Красная\Буквы и цифры\цифры 6\6666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34" y="3929066"/>
            <a:ext cx="723900" cy="762000"/>
          </a:xfrm>
          <a:prstGeom prst="rect">
            <a:avLst/>
          </a:prstGeom>
          <a:noFill/>
        </p:spPr>
      </p:pic>
      <p:pic>
        <p:nvPicPr>
          <p:cNvPr id="3094" name="Picture 22" descr="D:\DOC\Света Красная\Буквы и цифры\цифры 6\6666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43900" y="3929066"/>
            <a:ext cx="723900" cy="762000"/>
          </a:xfrm>
          <a:prstGeom prst="rect">
            <a:avLst/>
          </a:prstGeom>
          <a:noFill/>
        </p:spPr>
      </p:pic>
      <p:pic>
        <p:nvPicPr>
          <p:cNvPr id="3096" name="Picture 24" descr="C:\Users\Андрей\Desktop\анимашки\zimaa-239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143768" y="4857760"/>
            <a:ext cx="1714512" cy="125254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500"/>
                            </p:stCondLst>
                            <p:childTnLst>
                              <p:par>
                                <p:cTn id="8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/>
          <a:lstStyle/>
          <a:p>
            <a:r>
              <a:rPr lang="uk-UA" dirty="0" smtClean="0"/>
              <a:t>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 Записати числа  в порядку зростання .</a:t>
            </a:r>
          </a:p>
          <a:p>
            <a:pPr>
              <a:buNone/>
            </a:pPr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 Записати одноцифрові числа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5F757-4B0B-4A3A-A6DA-C7BA87AE1F40}" type="datetime1">
              <a:rPr lang="ru-RU" smtClean="0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84771-757F-49EC-B90F-DBF7B394AB1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031" name="Picture 7" descr="D:\DOC\Света Красная\Буквы и цифры\цифры 3\8_clr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14325"/>
            <a:ext cx="596930" cy="1268476"/>
          </a:xfrm>
          <a:prstGeom prst="rect">
            <a:avLst/>
          </a:prstGeom>
          <a:noFill/>
        </p:spPr>
      </p:pic>
      <p:pic>
        <p:nvPicPr>
          <p:cNvPr id="1032" name="Picture 8" descr="D:\DOC\Света Красная\Буквы и цифры\цифры 3\1_clr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20838" y="239713"/>
            <a:ext cx="190500" cy="647700"/>
          </a:xfrm>
          <a:prstGeom prst="rect">
            <a:avLst/>
          </a:prstGeom>
          <a:noFill/>
        </p:spPr>
      </p:pic>
      <p:pic>
        <p:nvPicPr>
          <p:cNvPr id="1033" name="Picture 9" descr="D:\DOC\Света Красная\Буквы и цифры\цифры 3\2_clr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214290"/>
            <a:ext cx="323850" cy="647700"/>
          </a:xfrm>
          <a:prstGeom prst="rect">
            <a:avLst/>
          </a:prstGeom>
          <a:noFill/>
        </p:spPr>
      </p:pic>
      <p:pic>
        <p:nvPicPr>
          <p:cNvPr id="1034" name="Picture 10" descr="D:\DOC\Света Красная\Буквы и цифры\цифры 3\3_clr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4546" y="214290"/>
            <a:ext cx="285750" cy="647700"/>
          </a:xfrm>
          <a:prstGeom prst="rect">
            <a:avLst/>
          </a:prstGeom>
          <a:noFill/>
        </p:spPr>
      </p:pic>
      <p:pic>
        <p:nvPicPr>
          <p:cNvPr id="1035" name="Picture 11" descr="D:\DOC\Света Красная\Буквы и цифры\цифры 3\4_clr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488" y="571480"/>
            <a:ext cx="571504" cy="933452"/>
          </a:xfrm>
          <a:prstGeom prst="rect">
            <a:avLst/>
          </a:prstGeom>
          <a:noFill/>
        </p:spPr>
      </p:pic>
      <p:pic>
        <p:nvPicPr>
          <p:cNvPr id="1036" name="Picture 12" descr="D:\DOC\Света Красная\Буквы и цифры\цифры 3\5_clr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8992" y="642918"/>
            <a:ext cx="500066" cy="857256"/>
          </a:xfrm>
          <a:prstGeom prst="rect">
            <a:avLst/>
          </a:prstGeom>
          <a:noFill/>
        </p:spPr>
      </p:pic>
      <p:pic>
        <p:nvPicPr>
          <p:cNvPr id="1037" name="Picture 13" descr="D:\DOC\Света Красная\Буквы и цифры\цифры 3\5_clr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86314" y="214290"/>
            <a:ext cx="635002" cy="1158860"/>
          </a:xfrm>
          <a:prstGeom prst="rect">
            <a:avLst/>
          </a:prstGeom>
          <a:noFill/>
        </p:spPr>
      </p:pic>
      <p:pic>
        <p:nvPicPr>
          <p:cNvPr id="1038" name="Picture 14" descr="D:\DOC\Света Красная\Буквы и цифры\цифры 3\7_clr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72396" y="285728"/>
            <a:ext cx="752478" cy="714380"/>
          </a:xfrm>
          <a:prstGeom prst="rect">
            <a:avLst/>
          </a:prstGeom>
          <a:noFill/>
        </p:spPr>
      </p:pic>
      <p:pic>
        <p:nvPicPr>
          <p:cNvPr id="1039" name="Picture 15" descr="D:\DOC\Света Красная\Буквы и цифры\цифры 3\1_clr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142984"/>
            <a:ext cx="190500" cy="647700"/>
          </a:xfrm>
          <a:prstGeom prst="rect">
            <a:avLst/>
          </a:prstGeom>
          <a:noFill/>
        </p:spPr>
      </p:pic>
      <p:pic>
        <p:nvPicPr>
          <p:cNvPr id="1040" name="Picture 16" descr="D:\DOC\Света Красная\Буквы и цифры\цифры 3\0_clr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72264" y="1142984"/>
            <a:ext cx="342900" cy="647700"/>
          </a:xfrm>
          <a:prstGeom prst="rect">
            <a:avLst/>
          </a:prstGeom>
          <a:noFill/>
        </p:spPr>
      </p:pic>
      <p:pic>
        <p:nvPicPr>
          <p:cNvPr id="1041" name="Picture 17" descr="D:\DOC\Света Красная\Буквы и цифры\цифры 3\0_clr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858016" y="1142984"/>
            <a:ext cx="342900" cy="647700"/>
          </a:xfrm>
          <a:prstGeom prst="rect">
            <a:avLst/>
          </a:prstGeom>
          <a:noFill/>
        </p:spPr>
      </p:pic>
      <p:pic>
        <p:nvPicPr>
          <p:cNvPr id="1042" name="Picture 18" descr="D:\DOC\Света Красная\Буквы и цифры\цифры 3\0_clr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43768" y="1142984"/>
            <a:ext cx="342900" cy="647700"/>
          </a:xfrm>
          <a:prstGeom prst="rect">
            <a:avLst/>
          </a:prstGeom>
          <a:noFill/>
        </p:spPr>
      </p:pic>
      <p:pic>
        <p:nvPicPr>
          <p:cNvPr id="1043" name="Picture 19" descr="D:\DOC\Света Красная\анимация -зима\zimaa-159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429256" y="4214818"/>
            <a:ext cx="3357586" cy="1928826"/>
          </a:xfrm>
          <a:prstGeom prst="rect">
            <a:avLst/>
          </a:prstGeom>
          <a:noFill/>
        </p:spPr>
      </p:pic>
      <p:pic>
        <p:nvPicPr>
          <p:cNvPr id="1044" name="Picture 20" descr="D:\DOC\Света Красная\анимация -зима\zimaa-34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929586" y="785794"/>
            <a:ext cx="1214414" cy="155734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214338"/>
            <a:ext cx="8858280" cy="2071702"/>
          </a:xfrm>
        </p:spPr>
        <p:txBody>
          <a:bodyPr>
            <a:prstTxWarp prst="textDeflateInflateDeflate">
              <a:avLst>
                <a:gd name="adj" fmla="val 3000"/>
              </a:avLst>
            </a:prstTxWarp>
          </a:bodyPr>
          <a:lstStyle/>
          <a:p>
            <a:r>
              <a:rPr lang="uk-UA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                     Гра </a:t>
            </a:r>
            <a:r>
              <a:rPr lang="uk-UA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“Санчата</a:t>
            </a:r>
            <a:r>
              <a:rPr lang="uk-UA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” </a:t>
            </a:r>
            <a:r>
              <a:rPr lang="uk-UA" sz="8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uk-UA" sz="8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ru-RU" sz="8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4A5A3E-7587-495E-BDE3-BB65E5C07283}" type="datetime1">
              <a:rPr lang="ru-RU" smtClean="0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E238A-D707-4F53-9F19-6C0CA49781C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7171" name="Picture 3" descr="C:\Users\Андрей\Desktop\анимашки\zimaa-18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25" y="3000348"/>
            <a:ext cx="5214975" cy="3857652"/>
          </a:xfrm>
          <a:prstGeom prst="rect">
            <a:avLst/>
          </a:prstGeom>
          <a:noFill/>
        </p:spPr>
      </p:pic>
      <p:pic>
        <p:nvPicPr>
          <p:cNvPr id="7173" name="Picture 5" descr="D:\DOC\Света Красная\анимация -зима\zimaa-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142984"/>
            <a:ext cx="3429024" cy="357190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42844" y="1643050"/>
            <a:ext cx="692948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DoubleWave1">
              <a:avLst>
                <a:gd name="adj1" fmla="val 6250"/>
                <a:gd name="adj2" fmla="val -3159"/>
              </a:avLst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43325" algn="l"/>
              </a:tabLst>
            </a:pPr>
            <a:r>
              <a:rPr kumimoji="0" lang="uk-UA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50 +  50 = …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</a:t>
            </a:r>
            <a:r>
              <a:rPr kumimoji="0" lang="uk-UA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80</a:t>
            </a:r>
            <a:r>
              <a:rPr kumimoji="0" lang="uk-UA" b="1" i="0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+  20=…</a:t>
            </a:r>
            <a:endParaRPr kumimoji="0" lang="ru-RU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43325" algn="l"/>
              </a:tabLst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…     </a:t>
            </a:r>
            <a:r>
              <a:rPr kumimoji="0" lang="uk-UA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+  25=</a:t>
            </a:r>
            <a:r>
              <a:rPr kumimoji="0" lang="uk-UA" b="1" i="0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…</a:t>
            </a:r>
            <a:r>
              <a:rPr kumimoji="0" lang="uk-UA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25                                                 …</a:t>
            </a:r>
            <a:r>
              <a:rPr kumimoji="0" lang="uk-UA" b="1" i="0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+  50 =…50</a:t>
            </a:r>
            <a:endParaRPr kumimoji="0" lang="ru-RU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43325" algn="l"/>
              </a:tabLst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25 + 16=1…1                                              …50 +  17=1…7</a:t>
            </a:r>
            <a:endParaRPr kumimoji="0" lang="ru-RU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43325" algn="l"/>
              </a:tabLst>
            </a:pPr>
            <a:r>
              <a:rPr kumimoji="0" lang="uk-UA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</a:t>
            </a:r>
            <a:r>
              <a:rPr kumimoji="0" lang="uk-UA" b="1" i="0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433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4A5A3E-7587-495E-BDE3-BB65E5C07283}" type="datetime1">
              <a:rPr lang="ru-RU" smtClean="0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E238A-D707-4F53-9F19-6C0CA49781C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7169" name="Picture 1" descr="D:\DOC\Света Красная\анимация -зима\detia-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0"/>
            <a:ext cx="2325715" cy="3411560"/>
          </a:xfrm>
          <a:prstGeom prst="rect">
            <a:avLst/>
          </a:prstGeom>
          <a:noFill/>
        </p:spPr>
      </p:pic>
      <p:pic>
        <p:nvPicPr>
          <p:cNvPr id="4100" name="Picture 4" descr="D:\DOC\Света Красная\анимация -зима\zimaa-36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214686"/>
            <a:ext cx="8572560" cy="3319480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4214842"/>
          </a:xfrm>
        </p:spPr>
        <p:txBody>
          <a:bodyPr/>
          <a:lstStyle/>
          <a:p>
            <a:r>
              <a:rPr lang="uk-UA" sz="2000" dirty="0" smtClean="0"/>
              <a:t>                                                                          </a:t>
            </a:r>
            <a:br>
              <a:rPr lang="uk-UA" sz="2000" dirty="0" smtClean="0"/>
            </a:br>
            <a:r>
              <a:rPr lang="uk-UA" sz="2000" dirty="0" smtClean="0"/>
              <a:t>                                                                                     </a:t>
            </a:r>
            <a:br>
              <a:rPr lang="uk-UA" sz="2000" dirty="0" smtClean="0"/>
            </a:br>
            <a:r>
              <a:rPr lang="uk-UA" sz="2000" dirty="0" smtClean="0"/>
              <a:t>                                             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                                                                      </a:t>
            </a:r>
            <a:br>
              <a:rPr lang="uk-UA" sz="2000" dirty="0" smtClean="0"/>
            </a:br>
            <a:r>
              <a:rPr lang="uk-UA" sz="20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428604"/>
            <a:ext cx="7858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Гра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« </a:t>
            </a:r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сніжки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»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1285860"/>
            <a:ext cx="78581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300 + 200 =                                                350 + 50 =</a:t>
            </a:r>
            <a:br>
              <a:rPr lang="uk-UA" sz="24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24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                                  100 + 300 =</a:t>
            </a:r>
            <a:br>
              <a:rPr lang="uk-UA" sz="24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endParaRPr lang="uk-UA" sz="2400" b="1" dirty="0" smtClean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uk-UA" sz="24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                                  490 + 10   =        800 -  400 =</a:t>
            </a:r>
            <a:br>
              <a:rPr lang="uk-UA" sz="24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24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600 – 100   =</a:t>
            </a:r>
            <a:endParaRPr lang="ru-RU" sz="2400" b="1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Фізкультхвилинка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4A5A3E-7587-495E-BDE3-BB65E5C07283}" type="datetime1">
              <a:rPr lang="ru-RU" smtClean="0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E238A-D707-4F53-9F19-6C0CA49781C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9218" name="Picture 2" descr="C:\Users\Андрей\Desktop\анимашки\zimaa-39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-66675"/>
            <a:ext cx="2786049" cy="4710121"/>
          </a:xfrm>
          <a:prstGeom prst="rect">
            <a:avLst/>
          </a:prstGeom>
          <a:noFill/>
        </p:spPr>
      </p:pic>
      <p:pic>
        <p:nvPicPr>
          <p:cNvPr id="6" name="Picture 2" descr="http://s42.radikal.ru/i095/0808/d7/7a7900fc4a31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1357536"/>
            <a:ext cx="2500330" cy="5500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s42.radikal.ru/i095/0808/d7/7a7900fc4a31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04392" y="1213520"/>
            <a:ext cx="1708294" cy="3715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C:\Users\Андрей\Desktop\анимашки\zimaa-379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1737" y="2000240"/>
            <a:ext cx="2143140" cy="3857652"/>
          </a:xfrm>
          <a:prstGeom prst="rect">
            <a:avLst/>
          </a:prstGeom>
          <a:noFill/>
        </p:spPr>
      </p:pic>
      <p:pic>
        <p:nvPicPr>
          <p:cNvPr id="9" name="Новогодний танцевальный суперхит ( старый год заканчивает бег...) +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7715272" y="5715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18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5857916"/>
          </a:xfrm>
        </p:spPr>
        <p:txBody>
          <a:bodyPr>
            <a:prstTxWarp prst="textCanDown">
              <a:avLst>
                <a:gd name="adj" fmla="val 17300"/>
              </a:avLst>
            </a:prstTxWarp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 “ Зліпи </a:t>
            </a:r>
            <a:r>
              <a:rPr lang="uk-UA" sz="6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сніговика”</a:t>
            </a:r>
            <a:r>
              <a:rPr lang="uk-UA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uk-UA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uk-UA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uk-UA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uk-UA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</a:t>
            </a:r>
            <a:r>
              <a:rPr lang="uk-UA" sz="6600" b="1" cap="all" dirty="0" smtClean="0">
                <a:ln>
                  <a:solidFill>
                    <a:srgbClr val="FF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382 -376 =</a:t>
            </a:r>
            <a:br>
              <a:rPr lang="uk-UA" sz="6600" b="1" cap="all" dirty="0" smtClean="0">
                <a:ln>
                  <a:solidFill>
                    <a:srgbClr val="FF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uk-UA" sz="6600" b="1" cap="all" dirty="0" smtClean="0">
                <a:ln>
                  <a:solidFill>
                    <a:srgbClr val="FF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120-25 =</a:t>
            </a:r>
            <a:br>
              <a:rPr lang="uk-UA" sz="6600" b="1" cap="all" dirty="0" smtClean="0">
                <a:ln>
                  <a:solidFill>
                    <a:srgbClr val="FF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uk-UA" sz="6600" b="1" cap="all" dirty="0" smtClean="0">
                <a:ln>
                  <a:solidFill>
                    <a:srgbClr val="FF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243 +7 = </a:t>
            </a:r>
            <a:r>
              <a:rPr lang="uk-UA" sz="115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uk-UA" sz="115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sz="8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4A5A3E-7587-495E-BDE3-BB65E5C07283}" type="datetime1">
              <a:rPr lang="ru-RU" smtClean="0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E238A-D707-4F53-9F19-6C0CA49781C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10243" name="Picture 3" descr="D:\DOC\Света Красная\анимация -зима\detia-75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14530"/>
            <a:ext cx="3857651" cy="4643470"/>
          </a:xfrm>
          <a:prstGeom prst="rect">
            <a:avLst/>
          </a:prstGeom>
          <a:noFill/>
        </p:spPr>
      </p:pic>
      <p:pic>
        <p:nvPicPr>
          <p:cNvPr id="6146" name="Picture 2" descr="D:\DOC\Света Красная\анимация -зима\detia-107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3357562"/>
            <a:ext cx="2285984" cy="3500438"/>
          </a:xfrm>
          <a:prstGeom prst="rect">
            <a:avLst/>
          </a:prstGeom>
          <a:noFill/>
        </p:spPr>
      </p:pic>
      <p:pic>
        <p:nvPicPr>
          <p:cNvPr id="7" name="detskie_-_vals_snezhinok Minusovki.MpTri.N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572528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614364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Пам’ятка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розв’язування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Читаю задачу (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спочатку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всі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діти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читають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мовчки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а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потім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один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учень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—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вголос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).</a:t>
            </a:r>
            <a:b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Називаю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умову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відомо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).</a:t>
            </a:r>
            <a:b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Називаю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питання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потрібно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дізнатися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).</a:t>
            </a:r>
            <a:b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Пояснюю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відразу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відповісти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питання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задачі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можна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оскільки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знаю...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).</a:t>
            </a:r>
            <a:b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Складаю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план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розв’язання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.</a:t>
            </a:r>
            <a:b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6.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Розв’язую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b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7.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Називаю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відповідь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88919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5F757-4B0B-4A3A-A6DA-C7BA87AE1F40}" type="datetime1">
              <a:rPr lang="ru-RU" smtClean="0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84771-757F-49EC-B90F-DBF7B394AB1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11266" name="Picture 2" descr="C:\Users\Андрей\Desktop\анимашки\zimaa-23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500570"/>
            <a:ext cx="2157415" cy="2071702"/>
          </a:xfrm>
          <a:prstGeom prst="rect">
            <a:avLst/>
          </a:prstGeom>
          <a:noFill/>
        </p:spPr>
      </p:pic>
      <p:pic>
        <p:nvPicPr>
          <p:cNvPr id="11267" name="Picture 3" descr="D:\DOC\Света Красная\анимация -зима\zimaa-21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44" y="0"/>
            <a:ext cx="857256" cy="1000132"/>
          </a:xfrm>
          <a:prstGeom prst="rect">
            <a:avLst/>
          </a:prstGeom>
          <a:noFill/>
        </p:spPr>
      </p:pic>
      <p:pic>
        <p:nvPicPr>
          <p:cNvPr id="1027" name="Picture 3" descr="C:\Users\Андрей\Desktop\анимашки\zimaa-23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644525" y="157163"/>
            <a:ext cx="914400" cy="9144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Снежинки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Снежинки 1</Template>
  <TotalTime>730</TotalTime>
  <Words>158</Words>
  <Application>Microsoft Office PowerPoint</Application>
  <PresentationFormat>Экран (4:3)</PresentationFormat>
  <Paragraphs>66</Paragraphs>
  <Slides>12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Снежинки 1</vt:lpstr>
      <vt:lpstr>“ Рішення задач та прикладів на додавання та віднімання з переходом через розряд”</vt:lpstr>
      <vt:lpstr>Слайд 2</vt:lpstr>
      <vt:lpstr>Компоненти дій </vt:lpstr>
      <vt:lpstr>                         </vt:lpstr>
      <vt:lpstr>                                Гра “Санчата ”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Фізкультхвилинка</vt:lpstr>
      <vt:lpstr>Гра “ Зліпи сніговика”                   382 -376 =             120-25 =             243 +7 =  </vt:lpstr>
      <vt:lpstr>Пам’ятка розв’язування задачі  1. Читаю задачу (спочатку всі діти читають мовчки, а потім один учень — вголос). 2. Називаю умову (що відомо). 3. Називаю питання (що потрібно дізнатися). 4. Пояснюю (відразу відповісти на питання задачі не можна, оскільки не знаю...). 5. Складаю план розв’язання . 6. Розв’язую. 7. Називаю відповідь.</vt:lpstr>
      <vt:lpstr>Слайд 10</vt:lpstr>
      <vt:lpstr>      </vt:lpstr>
      <vt:lpstr>                                                                       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 Рішення задач та прикладів на додавання та віднімання з переходом через розряд”</dc:title>
  <dc:creator>Андрей</dc:creator>
  <dc:description>http://aida.ucoz.ru</dc:description>
  <cp:lastModifiedBy>Андрей</cp:lastModifiedBy>
  <cp:revision>84</cp:revision>
  <dcterms:created xsi:type="dcterms:W3CDTF">2013-11-17T17:25:05Z</dcterms:created>
  <dcterms:modified xsi:type="dcterms:W3CDTF">2013-12-01T18:43:26Z</dcterms:modified>
  <cp:category>шаблоны к Powerpoint</cp:category>
</cp:coreProperties>
</file>