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89" r:id="rId5"/>
    <p:sldId id="259" r:id="rId6"/>
    <p:sldId id="287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80" r:id="rId24"/>
    <p:sldId id="279" r:id="rId25"/>
    <p:sldId id="281" r:id="rId26"/>
    <p:sldId id="291" r:id="rId27"/>
    <p:sldId id="284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5571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3863-6E88-4BB5-88F0-2790C0E38AFC}" type="datetimeFigureOut">
              <a:rPr lang="ru-RU" smtClean="0"/>
              <a:pPr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CDAA-BC4A-4AF9-BC89-899AB1C01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73.mp3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7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Рисунок 3" descr="zvono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3313"/>
            <a:ext cx="4286248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815290" cy="32861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Весела </a:t>
            </a:r>
            <a:r>
              <a:rPr lang="ru-RU" sz="3200" b="1" dirty="0" err="1" smtClean="0">
                <a:solidFill>
                  <a:schemeClr val="bg1"/>
                </a:solidFill>
              </a:rPr>
              <a:t>п</a:t>
            </a:r>
            <a:r>
              <a:rPr lang="uk-UA" sz="3200" b="1" dirty="0" err="1" smtClean="0">
                <a:solidFill>
                  <a:schemeClr val="bg1"/>
                </a:solidFill>
              </a:rPr>
              <a:t>ісенька</a:t>
            </a:r>
            <a:r>
              <a:rPr lang="uk-UA" sz="3200" b="1" dirty="0" smtClean="0">
                <a:solidFill>
                  <a:schemeClr val="bg1"/>
                </a:solidFill>
              </a:rPr>
              <a:t> дзвіночка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Покликала нас на урок.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Я бачу ваші  милі личка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І очі з безліччю думок.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 err="1" smtClean="0">
                <a:solidFill>
                  <a:schemeClr val="bg1"/>
                </a:solidFill>
              </a:rPr>
              <a:t>помандруєм</a:t>
            </a:r>
            <a:r>
              <a:rPr lang="uk-UA" sz="3200" b="1" dirty="0" smtClean="0">
                <a:solidFill>
                  <a:schemeClr val="bg1"/>
                </a:solidFill>
              </a:rPr>
              <a:t> в світ науки,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Що гордо мовою зовуть.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Та лиш кмітливість і увагу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uk-UA" sz="3200" b="1" dirty="0" smtClean="0">
                <a:solidFill>
                  <a:schemeClr val="bg1"/>
                </a:solidFill>
              </a:rPr>
              <a:t>З собою взяти не забудь.</a:t>
            </a:r>
            <a:br>
              <a:rPr lang="uk-UA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“Книжковий</a:t>
            </a:r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хробачок”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dirty="0" err="1" smtClean="0">
                <a:solidFill>
                  <a:srgbClr val="C00000"/>
                </a:solidFill>
              </a:rPr>
              <a:t>“Вербичка”</a:t>
            </a:r>
            <a:r>
              <a:rPr lang="uk-UA" dirty="0" smtClean="0">
                <a:solidFill>
                  <a:srgbClr val="C00000"/>
                </a:solidFill>
              </a:rPr>
              <a:t>                                         </a:t>
            </a:r>
            <a:r>
              <a:rPr lang="uk-UA" dirty="0" err="1" smtClean="0">
                <a:solidFill>
                  <a:srgbClr val="C00000"/>
                </a:solidFill>
              </a:rPr>
              <a:t>“Калинка”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dirty="0" err="1" smtClean="0"/>
              <a:t>пис</a:t>
            </a:r>
            <a:r>
              <a:rPr lang="uk-UA" dirty="0" smtClean="0"/>
              <a:t>…</a:t>
            </a:r>
            <a:r>
              <a:rPr lang="uk-UA" dirty="0" err="1" smtClean="0"/>
              <a:t>мо</a:t>
            </a:r>
            <a:r>
              <a:rPr lang="uk-UA" dirty="0" smtClean="0"/>
              <a:t>                                                 д…</a:t>
            </a:r>
            <a:r>
              <a:rPr lang="uk-UA" dirty="0" err="1" smtClean="0"/>
              <a:t>шка</a:t>
            </a:r>
            <a:endParaRPr lang="uk-UA" dirty="0" smtClean="0"/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с…</a:t>
            </a:r>
            <a:r>
              <a:rPr lang="uk-UA" dirty="0" err="1" smtClean="0"/>
              <a:t>рока</a:t>
            </a:r>
            <a:r>
              <a:rPr lang="uk-UA" dirty="0" smtClean="0"/>
              <a:t>                                                  </a:t>
            </a:r>
            <a:r>
              <a:rPr lang="uk-UA" dirty="0" err="1" smtClean="0"/>
              <a:t>пш</a:t>
            </a:r>
            <a:r>
              <a:rPr lang="uk-UA" dirty="0" smtClean="0"/>
              <a:t>…</a:t>
            </a:r>
            <a:r>
              <a:rPr lang="uk-UA" dirty="0" err="1" smtClean="0"/>
              <a:t>но</a:t>
            </a:r>
            <a:endParaRPr lang="uk-UA" dirty="0" smtClean="0"/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dirty="0" err="1" smtClean="0"/>
              <a:t>гус</a:t>
            </a:r>
            <a:r>
              <a:rPr lang="uk-UA" dirty="0" smtClean="0"/>
              <a:t>…к                                                      п…</a:t>
            </a:r>
            <a:r>
              <a:rPr lang="uk-UA" dirty="0" err="1" smtClean="0"/>
              <a:t>рсик</a:t>
            </a:r>
            <a:endParaRPr lang="ru-RU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00174"/>
            <a:ext cx="3571899" cy="53578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“Один</a:t>
            </a:r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– </a:t>
            </a:r>
            <a:r>
              <a:rPr lang="uk-UA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багато”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    </a:t>
            </a:r>
            <a:r>
              <a:rPr lang="uk-UA" dirty="0" err="1" smtClean="0">
                <a:solidFill>
                  <a:srgbClr val="C00000"/>
                </a:solidFill>
              </a:rPr>
              <a:t>“Вербичка”</a:t>
            </a:r>
            <a:r>
              <a:rPr lang="uk-UA" dirty="0" smtClean="0">
                <a:solidFill>
                  <a:srgbClr val="C00000"/>
                </a:solidFill>
              </a:rPr>
              <a:t>                                    </a:t>
            </a:r>
            <a:r>
              <a:rPr lang="uk-UA" dirty="0" err="1" smtClean="0">
                <a:solidFill>
                  <a:srgbClr val="C00000"/>
                </a:solidFill>
              </a:rPr>
              <a:t>“Калинка”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      портфель - …                              диктант - …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учень - …                                     вчитель - …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книжка - …                                  урок - …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“Хто</a:t>
            </a:r>
            <a:r>
              <a:rPr lang="uk-UA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це? Що це?”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err="1" smtClean="0">
                <a:solidFill>
                  <a:srgbClr val="C00000"/>
                </a:solidFill>
              </a:rPr>
              <a:t>“Вербичка”</a:t>
            </a:r>
            <a:endParaRPr lang="uk-UA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2800" dirty="0" smtClean="0"/>
              <a:t>Рідна, лагідна, найдорожча - …</a:t>
            </a:r>
          </a:p>
          <a:p>
            <a:pPr>
              <a:buNone/>
            </a:pPr>
            <a:r>
              <a:rPr lang="uk-UA" sz="2800" dirty="0" smtClean="0"/>
              <a:t>Запашний, білий, смачний - …</a:t>
            </a:r>
          </a:p>
          <a:p>
            <a:pPr>
              <a:buNone/>
            </a:pPr>
            <a:r>
              <a:rPr lang="uk-UA" sz="2800" dirty="0" smtClean="0"/>
              <a:t>Висока, білокора, струнка - …</a:t>
            </a:r>
          </a:p>
          <a:p>
            <a:pPr>
              <a:buNone/>
            </a:pPr>
            <a:r>
              <a:rPr lang="uk-UA" sz="2800" dirty="0" err="1" smtClean="0">
                <a:solidFill>
                  <a:srgbClr val="C00000"/>
                </a:solidFill>
              </a:rPr>
              <a:t>“Калинка”</a:t>
            </a:r>
            <a:endParaRPr lang="uk-UA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2800" dirty="0" smtClean="0"/>
              <a:t>Червоне, солодке, соковите - …</a:t>
            </a:r>
          </a:p>
          <a:p>
            <a:pPr>
              <a:buNone/>
            </a:pPr>
            <a:r>
              <a:rPr lang="uk-UA" sz="2800" dirty="0" smtClean="0"/>
              <a:t>Прозора, джерельна, холодна - …</a:t>
            </a:r>
          </a:p>
          <a:p>
            <a:pPr>
              <a:buNone/>
            </a:pPr>
            <a:r>
              <a:rPr lang="uk-UA" sz="2800" dirty="0" smtClean="0"/>
              <a:t>Зелена, висока, новорічна - 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ther_child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2120750c1ce7df0a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reza_1_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Вправи психологічної розгрузки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400" dirty="0" smtClean="0"/>
              <a:t>Потерти долоні до відчуття теплоти.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Передати тепло рук обличчю.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Потрясти кистями рук.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Енергійне </a:t>
            </a:r>
            <a:r>
              <a:rPr lang="uk-UA" sz="2400" dirty="0" err="1" smtClean="0"/>
              <a:t>зжимання</a:t>
            </a:r>
            <a:r>
              <a:rPr lang="uk-UA" sz="2400" dirty="0" smtClean="0"/>
              <a:t> та </a:t>
            </a:r>
            <a:r>
              <a:rPr lang="uk-UA" sz="2400" dirty="0" err="1" smtClean="0"/>
              <a:t>розжимання</a:t>
            </a:r>
            <a:r>
              <a:rPr lang="uk-UA" sz="2400" dirty="0" smtClean="0"/>
              <a:t> кулаків.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Надавити подушечками пальців однієї руки на подушечки пальців другої.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Активно розтерти вуха.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/>
              <a:t>Масаж носо-губних складок.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err="1" smtClean="0"/>
              <a:t>Помассажувати</a:t>
            </a:r>
            <a:r>
              <a:rPr lang="uk-UA" sz="2400" dirty="0" smtClean="0"/>
              <a:t> між бровами</a:t>
            </a:r>
            <a:r>
              <a:rPr lang="uk-UA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uk-UA" sz="2400" dirty="0" smtClean="0"/>
          </a:p>
          <a:p>
            <a:pPr>
              <a:buFont typeface="Wingdings" pitchFamily="2" charset="2"/>
              <a:buChar char="Ø"/>
            </a:pPr>
            <a:endParaRPr lang="uk-UA" sz="2400" dirty="0" smtClean="0"/>
          </a:p>
          <a:p>
            <a:pPr>
              <a:buFont typeface="Wingdings" pitchFamily="2" charset="2"/>
              <a:buChar char="Ø"/>
            </a:pPr>
            <a:endParaRPr lang="uk-UA" sz="2400" dirty="0" smtClean="0"/>
          </a:p>
        </p:txBody>
      </p:sp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5700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 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43050"/>
            <a:ext cx="6500858" cy="1185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                </a:t>
            </a:r>
            <a:endParaRPr lang="ru-RU" b="1" dirty="0"/>
          </a:p>
        </p:txBody>
      </p:sp>
      <p:pic>
        <p:nvPicPr>
          <p:cNvPr id="5" name="Рисунок 4" descr="1312832976_school-fram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357826"/>
          </a:xfrm>
          <a:prstGeom prst="rect">
            <a:avLst/>
          </a:prstGeom>
        </p:spPr>
      </p:pic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7826"/>
            <a:ext cx="9144000" cy="15001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357187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/>
              <a:t>навчати, Добре, знати, </a:t>
            </a:r>
          </a:p>
          <a:p>
            <a:pPr>
              <a:buNone/>
            </a:pPr>
            <a:r>
              <a:rPr lang="uk-UA" b="1" dirty="0" smtClean="0"/>
              <a:t>                   хто хоче все, того.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000109"/>
            <a:ext cx="4572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b="1" dirty="0" smtClean="0"/>
              <a:t>навчати, Добре, знати,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навчати,    Добре,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            знати,   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bg1"/>
                </a:solidFill>
              </a:rPr>
              <a:t>хто хоче все, </a:t>
            </a:r>
            <a:r>
              <a:rPr lang="uk-UA" sz="4000" b="1" dirty="0" err="1" smtClean="0">
                <a:solidFill>
                  <a:schemeClr val="bg1"/>
                </a:solidFill>
              </a:rPr>
              <a:t>того</a:t>
            </a:r>
            <a:r>
              <a:rPr lang="uk-UA" sz="4000" b="1" dirty="0" err="1" smtClean="0"/>
              <a:t>че</a:t>
            </a:r>
            <a:r>
              <a:rPr lang="uk-UA" sz="4000" b="1" dirty="0" smtClean="0"/>
              <a:t> все, того.</a:t>
            </a:r>
            <a:endParaRPr lang="ru-RU" sz="4000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“Слова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перевертні – </a:t>
            </a: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анаграми”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>
                <a:solidFill>
                  <a:srgbClr val="C00000"/>
                </a:solidFill>
              </a:rPr>
              <a:t>“Вербичка”</a:t>
            </a:r>
            <a:r>
              <a:rPr lang="uk-UA" dirty="0" smtClean="0">
                <a:solidFill>
                  <a:srgbClr val="C00000"/>
                </a:solidFill>
              </a:rPr>
              <a:t>                                             </a:t>
            </a:r>
            <a:r>
              <a:rPr lang="uk-UA" dirty="0" err="1" smtClean="0">
                <a:solidFill>
                  <a:srgbClr val="C00000"/>
                </a:solidFill>
              </a:rPr>
              <a:t>“Калинка”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                          </a:t>
            </a:r>
            <a:r>
              <a:rPr lang="uk-UA" sz="4000" dirty="0" smtClean="0">
                <a:solidFill>
                  <a:srgbClr val="C00000"/>
                </a:solidFill>
              </a:rPr>
              <a:t>Л І Т С - СТІЛ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Н И К П І Д Р У Ч                            В О Л С Н И К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Т И З О Ш                                        К А Д О Ш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А Т Р А П                                         Я С Н І П</a:t>
            </a:r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“Утвори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іменник”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    Приклад: хокей – </a:t>
            </a:r>
            <a:r>
              <a:rPr lang="uk-UA" dirty="0" err="1" smtClean="0"/>
              <a:t>хокеіст</a:t>
            </a:r>
            <a:endParaRPr lang="uk-UA" dirty="0" smtClean="0"/>
          </a:p>
          <a:p>
            <a:pPr>
              <a:buNone/>
            </a:pPr>
            <a:r>
              <a:rPr lang="uk-UA" dirty="0" err="1" smtClean="0">
                <a:solidFill>
                  <a:srgbClr val="C00000"/>
                </a:solidFill>
              </a:rPr>
              <a:t>“Вербичка”</a:t>
            </a:r>
            <a:r>
              <a:rPr lang="uk-UA" dirty="0" smtClean="0">
                <a:solidFill>
                  <a:srgbClr val="C00000"/>
                </a:solidFill>
              </a:rPr>
              <a:t>                                           </a:t>
            </a:r>
            <a:r>
              <a:rPr lang="uk-UA" dirty="0" err="1" smtClean="0">
                <a:solidFill>
                  <a:srgbClr val="C00000"/>
                </a:solidFill>
              </a:rPr>
              <a:t>“Калинка”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/>
              <a:t>л</a:t>
            </a:r>
            <a:r>
              <a:rPr lang="uk-UA" dirty="0" smtClean="0"/>
              <a:t>іки - …                                                  школа - …</a:t>
            </a:r>
          </a:p>
          <a:p>
            <a:pPr>
              <a:buNone/>
            </a:pPr>
            <a:r>
              <a:rPr lang="uk-UA" dirty="0"/>
              <a:t>ф</a:t>
            </a:r>
            <a:r>
              <a:rPr lang="uk-UA" dirty="0" smtClean="0"/>
              <a:t>утбол - …                                            шахта - …</a:t>
            </a:r>
          </a:p>
          <a:p>
            <a:pPr>
              <a:buNone/>
            </a:pPr>
            <a:r>
              <a:rPr lang="uk-UA" dirty="0"/>
              <a:t>т</a:t>
            </a:r>
            <a:r>
              <a:rPr lang="uk-UA" dirty="0" smtClean="0"/>
              <a:t>рактор - …                                           бандура - ...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“Шаради”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Приклад: сокіл, роса, камінь – сорока.</a:t>
            </a:r>
          </a:p>
          <a:p>
            <a:pPr>
              <a:buNone/>
            </a:pPr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dirty="0" err="1" smtClean="0">
                <a:solidFill>
                  <a:srgbClr val="C00000"/>
                </a:solidFill>
              </a:rPr>
              <a:t>“Вербичка”</a:t>
            </a:r>
            <a:r>
              <a:rPr lang="uk-UA" dirty="0" smtClean="0">
                <a:solidFill>
                  <a:srgbClr val="C00000"/>
                </a:solidFill>
              </a:rPr>
              <a:t>                                       </a:t>
            </a:r>
          </a:p>
          <a:p>
            <a:pPr>
              <a:buNone/>
            </a:pPr>
            <a:r>
              <a:rPr lang="uk-UA" dirty="0" smtClean="0"/>
              <a:t>Мама, лимон, народ - …</a:t>
            </a:r>
          </a:p>
          <a:p>
            <a:pPr>
              <a:buNone/>
            </a:pPr>
            <a:r>
              <a:rPr lang="uk-UA" dirty="0" smtClean="0"/>
              <a:t>Маяк, широкий, набір - …</a:t>
            </a:r>
          </a:p>
          <a:p>
            <a:pPr>
              <a:buNone/>
            </a:pPr>
            <a:r>
              <a:rPr lang="uk-UA" dirty="0" err="1" smtClean="0">
                <a:solidFill>
                  <a:srgbClr val="C00000"/>
                </a:solidFill>
              </a:rPr>
              <a:t>“Калинка”</a:t>
            </a:r>
            <a:endParaRPr lang="uk-UA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dirty="0" smtClean="0"/>
              <a:t>Долина, роги, гараж - …</a:t>
            </a:r>
          </a:p>
          <a:p>
            <a:pPr>
              <a:buNone/>
            </a:pPr>
            <a:r>
              <a:rPr lang="uk-UA" dirty="0" smtClean="0"/>
              <a:t>Батіг, ранок, банка - 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malina_krasnaya_i_zelenyi_listoch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15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608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“З букв одного слова …”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Братерство: брат, тато, сто…</a:t>
            </a:r>
          </a:p>
          <a:p>
            <a:pPr>
              <a:buNone/>
            </a:pPr>
            <a:r>
              <a:rPr lang="uk-UA" sz="4800" dirty="0" err="1" smtClean="0">
                <a:solidFill>
                  <a:srgbClr val="C00000"/>
                </a:solidFill>
              </a:rPr>
              <a:t>“Вербичка”-</a:t>
            </a:r>
            <a:r>
              <a:rPr lang="uk-UA" sz="4800" dirty="0" smtClean="0">
                <a:solidFill>
                  <a:srgbClr val="C00000"/>
                </a:solidFill>
              </a:rPr>
              <a:t> </a:t>
            </a:r>
            <a:r>
              <a:rPr lang="uk-UA" sz="4800" dirty="0" smtClean="0"/>
              <a:t>соломина: ?</a:t>
            </a:r>
          </a:p>
          <a:p>
            <a:pPr>
              <a:buNone/>
            </a:pPr>
            <a:r>
              <a:rPr lang="uk-UA" sz="4800" dirty="0" err="1" smtClean="0">
                <a:solidFill>
                  <a:srgbClr val="C00000"/>
                </a:solidFill>
              </a:rPr>
              <a:t>“Калинка”-</a:t>
            </a:r>
            <a:r>
              <a:rPr lang="uk-UA" sz="4800" dirty="0" smtClean="0">
                <a:solidFill>
                  <a:srgbClr val="C00000"/>
                </a:solidFill>
              </a:rPr>
              <a:t> </a:t>
            </a:r>
            <a:r>
              <a:rPr lang="uk-UA" sz="4800" dirty="0" smtClean="0"/>
              <a:t>рибалка: 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8000" dirty="0" err="1" smtClean="0"/>
              <a:t>Дякую</a:t>
            </a:r>
            <a:r>
              <a:rPr lang="ru-RU" sz="8000" dirty="0" smtClean="0"/>
              <a:t> за </a:t>
            </a:r>
            <a:r>
              <a:rPr lang="ru-RU" sz="8000" dirty="0" err="1" smtClean="0"/>
              <a:t>пл</a:t>
            </a:r>
            <a:r>
              <a:rPr lang="uk-UA" sz="8000" dirty="0" err="1" smtClean="0"/>
              <a:t>ідну</a:t>
            </a:r>
            <a:r>
              <a:rPr lang="uk-UA" sz="8000" dirty="0" smtClean="0"/>
              <a:t> </a:t>
            </a:r>
            <a:br>
              <a:rPr lang="uk-UA" sz="8000" dirty="0" smtClean="0"/>
            </a:br>
            <a:r>
              <a:rPr lang="uk-UA" sz="8000" dirty="0" smtClean="0"/>
              <a:t>і цікаву роботу!</a:t>
            </a:r>
            <a:endParaRPr lang="ru-RU" sz="8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hablony_prezentaziy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858180" cy="4154494"/>
          </a:xfrm>
        </p:spPr>
        <p:txBody>
          <a:bodyPr>
            <a:normAutofit/>
          </a:bodyPr>
          <a:lstStyle/>
          <a:p>
            <a:r>
              <a:rPr lang="uk-UA" sz="1200" dirty="0" smtClean="0"/>
              <a:t> 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7"/>
            <a:ext cx="7858180" cy="5286413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uk-UA" sz="2400" b="1" dirty="0" smtClean="0"/>
              <a:t>Ще не смеркло, а на заході зійшла вечірня …</a:t>
            </a:r>
          </a:p>
          <a:p>
            <a:pPr>
              <a:buNone/>
            </a:pPr>
            <a:r>
              <a:rPr lang="uk-UA" sz="2400" b="1" dirty="0" smtClean="0"/>
              <a:t>2. Опівдні на вахту заступила нова … робітників.</a:t>
            </a:r>
          </a:p>
          <a:p>
            <a:pPr>
              <a:buNone/>
            </a:pPr>
            <a:r>
              <a:rPr lang="uk-UA" sz="2400" b="1" dirty="0" smtClean="0"/>
              <a:t>3. Хоч велика вся …, а Батьківщина в нас одна.</a:t>
            </a:r>
          </a:p>
          <a:p>
            <a:pPr>
              <a:buNone/>
            </a:pPr>
            <a:r>
              <a:rPr lang="uk-UA" sz="2400" b="1" dirty="0" smtClean="0"/>
              <a:t>4. … була цікава, її швидко прочитав весь клас.</a:t>
            </a:r>
          </a:p>
          <a:p>
            <a:pPr>
              <a:buNone/>
            </a:pPr>
            <a:r>
              <a:rPr lang="uk-UA" sz="2400" b="1" dirty="0" smtClean="0"/>
              <a:t>5. Бабусі допомагає … .</a:t>
            </a:r>
          </a:p>
          <a:p>
            <a:pPr>
              <a:buNone/>
            </a:pPr>
            <a:r>
              <a:rPr lang="uk-UA" sz="2400" b="1" dirty="0" smtClean="0"/>
              <a:t>6. Найраніше в нашім саду цвіте абрикос, а потім … .</a:t>
            </a:r>
          </a:p>
          <a:p>
            <a:pPr>
              <a:buNone/>
            </a:pPr>
            <a:r>
              <a:rPr lang="uk-UA" sz="2400" b="1" dirty="0" smtClean="0"/>
              <a:t>7. Діти зійшли на вершину гори і побачили, що … звисає над глибокою ущелиною.</a:t>
            </a:r>
          </a:p>
          <a:p>
            <a:pPr>
              <a:buNone/>
            </a:pPr>
            <a:endParaRPr lang="uk-UA" sz="2400" b="1" dirty="0"/>
          </a:p>
          <a:p>
            <a:pPr>
              <a:buNone/>
            </a:pPr>
            <a:endParaRPr lang="uk-UA" sz="2400" b="1" dirty="0" smtClean="0"/>
          </a:p>
          <a:p>
            <a:pPr>
              <a:buNone/>
            </a:pPr>
            <a:endParaRPr lang="uk-UA" sz="2400" b="1" dirty="0"/>
          </a:p>
          <a:p>
            <a:pPr>
              <a:buNone/>
            </a:pPr>
            <a:r>
              <a:rPr lang="uk-UA" sz="2400" b="1" dirty="0" smtClean="0"/>
              <a:t>Слова для довідок: </a:t>
            </a:r>
            <a:r>
              <a:rPr lang="uk-UA" sz="2400" b="1" i="1" dirty="0" smtClean="0"/>
              <a:t>книга, земля, зірка, онука, скеля, зміна, вишня. </a:t>
            </a:r>
            <a:endParaRPr lang="ru-RU" sz="24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39foto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bg1"/>
                </a:solidFill>
              </a:rPr>
              <a:t>Тема уроку: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967335"/>
            <a:ext cx="8286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“Узагальнення</a:t>
            </a:r>
            <a:r>
              <a:rPr lang="uk-UA" sz="5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знань про </a:t>
            </a:r>
            <a:r>
              <a:rPr lang="uk-UA" sz="5400" b="1" cap="none" spc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іменник”</a:t>
            </a:r>
            <a:endParaRPr lang="ru-RU" sz="5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Каліграфічна хвилинка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57988" y="2967335"/>
            <a:ext cx="682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Мова – душа народу.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Рисунок 7" descr="0_97050_d9f620e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89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9536512_chto-meshaet-ukraine-vesti-agrobiznes-mneniya-francuzskih-specialist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рислів’я про мову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Мова нашого народу – мова солов’їна.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Мова українська – чудо калинове.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Мова наша – чари барвінкові.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Мова наша милозвучна, чарівна.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Українська мова ласкава, мамина єдина, соловейкова.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Українська мова – найдорожча мова дідів і батьків.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Змагання двох команд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600" dirty="0" smtClean="0"/>
              <a:t>    </a:t>
            </a:r>
            <a:r>
              <a:rPr lang="uk-UA" sz="3600" dirty="0" err="1" smtClean="0"/>
              <a:t>“Вербичка”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/>
              <a:t>               </a:t>
            </a:r>
            <a:r>
              <a:rPr lang="uk-UA" sz="3200" dirty="0" err="1" smtClean="0"/>
              <a:t>“Калинка”</a:t>
            </a:r>
            <a:endParaRPr lang="ru-RU" sz="3200" dirty="0"/>
          </a:p>
        </p:txBody>
      </p:sp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500306"/>
            <a:ext cx="3357586" cy="4000528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500306"/>
            <a:ext cx="3214710" cy="392909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роботи</a:t>
            </a:r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 групах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Говорити по черзі, а не всім водночас.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Не перебивати того, хто говорить.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Дотримуватись </a:t>
            </a:r>
            <a:r>
              <a:rPr lang="uk-UA" dirty="0" err="1" smtClean="0"/>
              <a:t>“правила</a:t>
            </a:r>
            <a:r>
              <a:rPr lang="uk-UA" dirty="0" smtClean="0"/>
              <a:t> піднятої </a:t>
            </a:r>
            <a:r>
              <a:rPr lang="uk-UA" dirty="0" err="1" smtClean="0"/>
              <a:t>руки”</a:t>
            </a:r>
            <a:r>
              <a:rPr lang="uk-UA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Пропонувати власні варіанти.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Поважати всі висловлені думки.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Намагатися заохочувати всіх однокласників для участі в роботі.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“Істота</a:t>
            </a:r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–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неістота”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    Хто?                                                     Що?</a:t>
            </a:r>
          </a:p>
          <a:p>
            <a:pPr>
              <a:buNone/>
            </a:pPr>
            <a:r>
              <a:rPr lang="uk-UA" dirty="0" smtClean="0"/>
              <a:t>     учень                                                   школа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 smtClean="0"/>
              <a:t>Зима, парта, учитель, дитина, учениця, клас, книжка, дівчинка, хлопчик, урок, пенал,    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діти.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575</Words>
  <Application>Microsoft Office PowerPoint</Application>
  <PresentationFormat>Экран (4:3)</PresentationFormat>
  <Paragraphs>97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Весела пісенька дзвіночка Покликала нас на урок. Я бачу ваші  милі личка І очі з безліччю думок. Ми помандруєм в світ науки, Що гордо мовою зовуть. Та лиш кмітливість і увагу З собою взяти не забудь.  </vt:lpstr>
      <vt:lpstr>  </vt:lpstr>
      <vt:lpstr> </vt:lpstr>
      <vt:lpstr>Тема уроку:</vt:lpstr>
      <vt:lpstr>Каліграфічна хвилинка</vt:lpstr>
      <vt:lpstr>Прислів’я про мову Мова нашого народу – мова солов’їна. Мова українська – чудо калинове. Мова наша – чари барвінкові. Мова наша милозвучна, чарівна. Українська мова ласкава, мамина єдина, соловейкова. Українська мова – найдорожча мова дідів і батьків. </vt:lpstr>
      <vt:lpstr>Змагання двох команд</vt:lpstr>
      <vt:lpstr>Правила  роботи в групах</vt:lpstr>
      <vt:lpstr>“Істота – неістота”</vt:lpstr>
      <vt:lpstr>“Книжковий хробачок”</vt:lpstr>
      <vt:lpstr>“Один – багато”</vt:lpstr>
      <vt:lpstr>“Хто це? Що це?”</vt:lpstr>
      <vt:lpstr>Слайд 13</vt:lpstr>
      <vt:lpstr>Слайд 14</vt:lpstr>
      <vt:lpstr>Слайд 15</vt:lpstr>
      <vt:lpstr>Слайд 16</vt:lpstr>
      <vt:lpstr>Слайд 17</vt:lpstr>
      <vt:lpstr>Слайд 18</vt:lpstr>
      <vt:lpstr>Вправи психологічної розгрузки</vt:lpstr>
      <vt:lpstr>“Слова перевертні – анаграми”</vt:lpstr>
      <vt:lpstr>“Утвори іменник”</vt:lpstr>
      <vt:lpstr>“Шаради”</vt:lpstr>
      <vt:lpstr>Слайд 23</vt:lpstr>
      <vt:lpstr>Слайд 24</vt:lpstr>
      <vt:lpstr>Слайд 25</vt:lpstr>
      <vt:lpstr>Слайд 26</vt:lpstr>
      <vt:lpstr>   “З букв одного слова …”</vt:lpstr>
      <vt:lpstr>Дякую за плідну  і цікаву роботу!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2013-12-14T11:56:07Z</dcterms:created>
  <dcterms:modified xsi:type="dcterms:W3CDTF">2013-12-16T20:34:41Z</dcterms:modified>
</cp:coreProperties>
</file>