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7"/>
  </p:notesMasterIdLst>
  <p:sldIdLst>
    <p:sldId id="273" r:id="rId2"/>
    <p:sldId id="257" r:id="rId3"/>
    <p:sldId id="258" r:id="rId4"/>
    <p:sldId id="274" r:id="rId5"/>
    <p:sldId id="264" r:id="rId6"/>
    <p:sldId id="265" r:id="rId7"/>
    <p:sldId id="266" r:id="rId8"/>
    <p:sldId id="267" r:id="rId9"/>
    <p:sldId id="263" r:id="rId10"/>
    <p:sldId id="259" r:id="rId11"/>
    <p:sldId id="260" r:id="rId12"/>
    <p:sldId id="275" r:id="rId13"/>
    <p:sldId id="272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28" autoAdjust="0"/>
    <p:restoredTop sz="94660"/>
  </p:normalViewPr>
  <p:slideViewPr>
    <p:cSldViewPr>
      <p:cViewPr varScale="1">
        <p:scale>
          <a:sx n="102" d="100"/>
          <a:sy n="102" d="100"/>
        </p:scale>
        <p:origin x="-9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095C9-9BAB-4795-BFB8-2DD543E672C4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E52EB-56A1-48B6-AD57-BC9C20A3B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A183-726B-4C20-A830-1939FDEFF90A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249C-8A69-4DF1-B279-7EC723FDF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A183-726B-4C20-A830-1939FDEFF90A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249C-8A69-4DF1-B279-7EC723FDF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A183-726B-4C20-A830-1939FDEFF90A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249C-8A69-4DF1-B279-7EC723FDF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A183-726B-4C20-A830-1939FDEFF90A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249C-8A69-4DF1-B279-7EC723FDF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A183-726B-4C20-A830-1939FDEFF90A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249C-8A69-4DF1-B279-7EC723FDF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A183-726B-4C20-A830-1939FDEFF90A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249C-8A69-4DF1-B279-7EC723FDF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A183-726B-4C20-A830-1939FDEFF90A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249C-8A69-4DF1-B279-7EC723FDF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A183-726B-4C20-A830-1939FDEFF90A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249C-8A69-4DF1-B279-7EC723FDF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A183-726B-4C20-A830-1939FDEFF90A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249C-8A69-4DF1-B279-7EC723FDF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A183-726B-4C20-A830-1939FDEFF90A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249C-8A69-4DF1-B279-7EC723FDF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A183-726B-4C20-A830-1939FDEFF90A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3B249C-8A69-4DF1-B279-7EC723FDF3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5DA183-726B-4C20-A830-1939FDEFF90A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3B249C-8A69-4DF1-B279-7EC723FDF35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мастер класса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48648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Занятие кружка флористики «Цветочная страна»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429124" y="1571612"/>
            <a:ext cx="4572000" cy="49292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000" dirty="0" err="1" smtClean="0"/>
              <a:t>Возможно</a:t>
            </a:r>
            <a:r>
              <a:rPr lang="uk-UA" sz="2000" dirty="0" smtClean="0"/>
              <a:t> в </a:t>
            </a:r>
            <a:r>
              <a:rPr lang="uk-UA" sz="2000" dirty="0" err="1" smtClean="0"/>
              <a:t>ва</a:t>
            </a:r>
            <a:r>
              <a:rPr lang="ru-RU" sz="2000" dirty="0" err="1" smtClean="0"/>
              <a:t>шем</a:t>
            </a:r>
            <a:r>
              <a:rPr lang="ru-RU" sz="2000" dirty="0" smtClean="0"/>
              <a:t> доме есть  </a:t>
            </a:r>
            <a:r>
              <a:rPr lang="ru-RU" sz="2000" dirty="0" err="1" smtClean="0"/>
              <a:t>тарел</a:t>
            </a:r>
            <a:r>
              <a:rPr lang="ru-RU" sz="2000" dirty="0" smtClean="0"/>
              <a:t>-</a:t>
            </a:r>
          </a:p>
          <a:p>
            <a:pPr>
              <a:buNone/>
            </a:pPr>
            <a:r>
              <a:rPr lang="ru-RU" sz="2000" dirty="0" err="1" smtClean="0"/>
              <a:t>ка</a:t>
            </a:r>
            <a:r>
              <a:rPr lang="ru-RU" sz="2000" dirty="0" smtClean="0"/>
              <a:t>, которую Вам бы хотелось </a:t>
            </a:r>
            <a:r>
              <a:rPr lang="ru-RU" sz="2000" dirty="0" err="1" smtClean="0"/>
              <a:t>декори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ровать</a:t>
            </a:r>
            <a:r>
              <a:rPr lang="ru-RU" sz="2000" dirty="0" smtClean="0"/>
              <a:t> цветами, но на ней уже есть </a:t>
            </a:r>
          </a:p>
          <a:p>
            <a:pPr>
              <a:buNone/>
            </a:pPr>
            <a:r>
              <a:rPr lang="ru-RU" sz="2000" dirty="0" smtClean="0"/>
              <a:t>рисунок. Тогда вашей задачей ста-</a:t>
            </a:r>
          </a:p>
          <a:p>
            <a:pPr>
              <a:buNone/>
            </a:pPr>
            <a:r>
              <a:rPr lang="ru-RU" sz="2000" dirty="0" smtClean="0"/>
              <a:t>нет подбор растительного </a:t>
            </a:r>
            <a:r>
              <a:rPr lang="ru-RU" sz="2000" dirty="0" err="1" smtClean="0"/>
              <a:t>материа</a:t>
            </a:r>
            <a:r>
              <a:rPr lang="ru-RU" sz="2000" dirty="0" smtClean="0"/>
              <a:t>-</a:t>
            </a:r>
          </a:p>
          <a:p>
            <a:pPr algn="just">
              <a:buNone/>
            </a:pPr>
            <a:r>
              <a:rPr lang="ru-RU" sz="2000" dirty="0" err="1" smtClean="0"/>
              <a:t>ла</a:t>
            </a:r>
            <a:r>
              <a:rPr lang="ru-RU" sz="2000" dirty="0" smtClean="0"/>
              <a:t> именно к этому рисунку, размеру </a:t>
            </a:r>
          </a:p>
          <a:p>
            <a:pPr algn="just">
              <a:buNone/>
            </a:pPr>
            <a:r>
              <a:rPr lang="ru-RU" sz="2000" dirty="0" smtClean="0"/>
              <a:t>и цвету тарелки. Изображения </a:t>
            </a:r>
            <a:r>
              <a:rPr lang="ru-RU" sz="2000" dirty="0" err="1" smtClean="0"/>
              <a:t>долж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err="1" smtClean="0"/>
              <a:t>ны</a:t>
            </a:r>
            <a:r>
              <a:rPr lang="ru-RU" sz="2000" dirty="0" smtClean="0"/>
              <a:t> органически соединиться, под-</a:t>
            </a:r>
          </a:p>
          <a:p>
            <a:pPr algn="just">
              <a:buNone/>
            </a:pPr>
            <a:r>
              <a:rPr lang="ru-RU" sz="2000" dirty="0" smtClean="0"/>
              <a:t>черкнуть красоту друг друга. </a:t>
            </a:r>
          </a:p>
          <a:p>
            <a:pPr algn="just">
              <a:buNone/>
            </a:pPr>
            <a:r>
              <a:rPr lang="ru-RU" sz="1800" dirty="0" smtClean="0"/>
              <a:t>Можно пойти  и по пути ассоциаций, </a:t>
            </a:r>
            <a:r>
              <a:rPr lang="ru-RU" sz="1800" dirty="0" err="1" smtClean="0"/>
              <a:t>нап</a:t>
            </a:r>
            <a:endParaRPr lang="ru-RU" sz="1800" dirty="0" smtClean="0"/>
          </a:p>
          <a:p>
            <a:pPr algn="just">
              <a:buNone/>
            </a:pPr>
            <a:r>
              <a:rPr lang="ru-RU" sz="1800" dirty="0" err="1" smtClean="0"/>
              <a:t>ример</a:t>
            </a:r>
            <a:r>
              <a:rPr lang="ru-RU" sz="1800" dirty="0" smtClean="0"/>
              <a:t>  с </a:t>
            </a:r>
            <a:r>
              <a:rPr lang="ru-RU" sz="1800" dirty="0" err="1" smtClean="0"/>
              <a:t>жостовской</a:t>
            </a:r>
            <a:r>
              <a:rPr lang="ru-RU" sz="1800" dirty="0" smtClean="0"/>
              <a:t> техникой, хохломой, </a:t>
            </a:r>
          </a:p>
          <a:p>
            <a:pPr algn="just">
              <a:buNone/>
            </a:pPr>
            <a:r>
              <a:rPr lang="ru-RU" sz="1800" dirty="0" err="1" smtClean="0"/>
              <a:t>желью</a:t>
            </a:r>
            <a:r>
              <a:rPr lang="ru-RU" sz="1800" dirty="0" smtClean="0"/>
              <a:t>.</a:t>
            </a:r>
          </a:p>
          <a:p>
            <a:pPr algn="just">
              <a:buNone/>
            </a:pPr>
            <a:r>
              <a:rPr lang="ru-RU" sz="1800" dirty="0" smtClean="0"/>
              <a:t>Синие, голубые цветы  и темные  веточки </a:t>
            </a:r>
          </a:p>
          <a:p>
            <a:pPr algn="just">
              <a:buNone/>
            </a:pPr>
            <a:r>
              <a:rPr lang="ru-RU" sz="1800" dirty="0" smtClean="0"/>
              <a:t>н</a:t>
            </a:r>
            <a:r>
              <a:rPr lang="ru-RU" sz="1800" dirty="0" smtClean="0"/>
              <a:t>а белой посуде  -- наш, цветочный, вари</a:t>
            </a:r>
          </a:p>
          <a:p>
            <a:pPr algn="just">
              <a:buNone/>
            </a:pPr>
            <a:r>
              <a:rPr lang="ru-RU" sz="1800" dirty="0" smtClean="0"/>
              <a:t>а</a:t>
            </a:r>
            <a:r>
              <a:rPr lang="ru-RU" sz="1800" dirty="0" smtClean="0"/>
              <a:t>нт  гжели.</a:t>
            </a:r>
          </a:p>
          <a:p>
            <a:pPr algn="just">
              <a:buNone/>
            </a:pPr>
            <a:endParaRPr lang="ru-RU" sz="1800" dirty="0"/>
          </a:p>
        </p:txBody>
      </p:sp>
      <p:pic>
        <p:nvPicPr>
          <p:cNvPr id="1026" name="Picture 2" descr="G:\DCIM\100OLYMP\P101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450056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i="1" dirty="0" smtClean="0"/>
              <a:t>ТЕХНОЛОГИЧЕСКИЙ ЭТАП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Накладывать элементы композиции следует с верху вниз;</a:t>
            </a:r>
          </a:p>
          <a:p>
            <a:r>
              <a:rPr lang="ru-RU" dirty="0" smtClean="0"/>
              <a:t>в нижней части композиции располагаются самые крупные цветы и листья различной формы и цвета.</a:t>
            </a:r>
          </a:p>
          <a:p>
            <a:pPr algn="just"/>
            <a:r>
              <a:rPr lang="ru-RU" dirty="0" smtClean="0"/>
              <a:t>Элементы в аппликации не всегда вырезаются, иногда форма придается путем обрывания лишних деталей;</a:t>
            </a:r>
          </a:p>
          <a:p>
            <a:pPr algn="just"/>
            <a:r>
              <a:rPr lang="ru-RU" dirty="0" smtClean="0"/>
              <a:t>Помните, что прессованные растения становятся хрупкими.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857232"/>
            <a:ext cx="77867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Пинцетом положите цветы на тарелку. Пробуйте для композиции разные растения. При желании небольшие цветы и листья поместите на тарелке для заполнения пустых мест.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Уберите цветы с тарелки. Тонкие листочки и цветы можно оставить и наносить клей, осторожно приподнимая пинцетом или булавкой  каждый фрагмент.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 Нанесите немного клея на обратную сторону лепестков, стебля и листьев, начиная с растения, которое станет центром композиции.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 Приложите салфетку, промокните и при необходимости нанесите ещё немного клея</a:t>
            </a:r>
          </a:p>
          <a:p>
            <a:pPr marL="457200" indent="-457200"/>
            <a:r>
              <a:rPr lang="ru-RU" sz="2400" b="1" dirty="0" smtClean="0"/>
              <a:t>5.</a:t>
            </a:r>
            <a:r>
              <a:rPr lang="ru-RU" sz="2400" dirty="0" smtClean="0"/>
              <a:t> Повторите эту процедуру для всех цветов и листьев. Слишком громоздкие стебли отрежьте.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0OLYMP\P101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28670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                </a:t>
            </a:r>
            <a:r>
              <a:rPr lang="ru-RU" u="sng" dirty="0" smtClean="0"/>
              <a:t> Постановка задачи урока учащимся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Перед вами на столе набор необходимых для работы материалов и инструментов. В нем содержится растительный материал, керамическая тарелка для декорирования, кисточка,  клей, пинцет. Рассмотрите содержимое набора. Цель нашей работы – к концу занятия декоративно украсить тарелку </a:t>
            </a:r>
            <a:r>
              <a:rPr lang="ru-RU" dirty="0" smtClean="0"/>
              <a:t>прессованными </a:t>
            </a:r>
            <a:r>
              <a:rPr lang="ru-RU" dirty="0" smtClean="0"/>
              <a:t>растениями  подобрать к  своей композиции  название. Не обязательно использовать все засушенные растения из набора, кое-что  можно оставить  без применения.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305800" cy="558243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·      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 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i="1" dirty="0" smtClean="0">
                <a:solidFill>
                  <a:srgbClr val="FFFF00"/>
                </a:solidFill>
              </a:rPr>
              <a:t/>
            </a:r>
            <a:br>
              <a:rPr lang="ru-RU" sz="3100" i="1" dirty="0" smtClean="0">
                <a:solidFill>
                  <a:srgbClr val="FFFF00"/>
                </a:solidFill>
              </a:rPr>
            </a:br>
            <a:r>
              <a:rPr lang="ru-RU" sz="3100" i="1" dirty="0" smtClean="0">
                <a:solidFill>
                  <a:srgbClr val="FFFF00"/>
                </a:solidFill>
              </a:rPr>
              <a:t> </a:t>
            </a:r>
            <a:r>
              <a:rPr lang="ru-RU" sz="3100" i="1" u="sng" dirty="0" smtClean="0">
                <a:solidFill>
                  <a:srgbClr val="FFFF00"/>
                </a:solidFill>
              </a:rPr>
              <a:t>Самостоятельная работа учащихся по выполнению задания:</a:t>
            </a:r>
            <a:r>
              <a:rPr lang="ru-RU" sz="3100" dirty="0" smtClean="0">
                <a:solidFill>
                  <a:srgbClr val="FFFF00"/>
                </a:solidFill>
              </a:rPr>
              <a:t/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/>
              <a:t>      -    Выбор </a:t>
            </a:r>
            <a:r>
              <a:rPr lang="ru-RU" sz="3100" dirty="0" smtClean="0"/>
              <a:t>тарелки;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     -   Отбор растительного </a:t>
            </a:r>
            <a:r>
              <a:rPr lang="ru-RU" sz="3100" dirty="0" smtClean="0"/>
              <a:t>материала;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      -   Составление </a:t>
            </a:r>
            <a:r>
              <a:rPr lang="ru-RU" sz="3100" dirty="0" smtClean="0"/>
              <a:t>композиции;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      -   Подклеивание композиции к </a:t>
            </a:r>
            <a:r>
              <a:rPr lang="ru-RU" sz="3100" dirty="0" smtClean="0"/>
              <a:t>тарелке;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     -    Маркировка изделия.</a:t>
            </a:r>
            <a:br>
              <a:rPr lang="ru-RU" sz="3100" dirty="0" smtClean="0"/>
            </a:br>
            <a:r>
              <a:rPr lang="ru-RU" sz="3100" dirty="0" smtClean="0"/>
              <a:t>Индивидуальная помощь </a:t>
            </a:r>
            <a:r>
              <a:rPr lang="ru-RU" sz="3100" dirty="0" smtClean="0"/>
              <a:t>руководителя </a:t>
            </a:r>
            <a:r>
              <a:rPr lang="ru-RU" sz="3100" dirty="0" smtClean="0"/>
              <a:t> </a:t>
            </a:r>
            <a:r>
              <a:rPr lang="ru-RU" sz="3100" dirty="0" smtClean="0"/>
              <a:t>учащимся в ходе работы.</a:t>
            </a:r>
            <a:br>
              <a:rPr lang="ru-RU" sz="3100" dirty="0" smtClean="0"/>
            </a:br>
            <a:r>
              <a:rPr lang="ru-RU" sz="3100" dirty="0" smtClean="0"/>
              <a:t>Подведение итогов: оценка выполненной работы, обзор и обсуждение работ учащихся по композиции;</a:t>
            </a:r>
            <a:br>
              <a:rPr lang="ru-RU" sz="3100" dirty="0" smtClean="0"/>
            </a:br>
            <a:r>
              <a:rPr lang="ru-RU" sz="3100" dirty="0" smtClean="0"/>
              <a:t>Домашнее задание: придумать название работы, оформить "паспарту".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«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Флористика, создание декоративных тарелок из прессованных растений».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Тип </a:t>
            </a:r>
            <a:r>
              <a:rPr lang="en-US" dirty="0" smtClean="0"/>
              <a:t> </a:t>
            </a:r>
            <a:r>
              <a:rPr lang="ru-RU" dirty="0" smtClean="0"/>
              <a:t>занятия кружка  : КОМБИНИРОВАНОЕ – </a:t>
            </a:r>
            <a:r>
              <a:rPr lang="ru-RU" dirty="0"/>
              <a:t>ознакомление с новым материалом и практическая работа.</a:t>
            </a:r>
          </a:p>
          <a:p>
            <a:r>
              <a:rPr lang="ru-RU" dirty="0" smtClean="0"/>
              <a:t>Цель занятия: </a:t>
            </a:r>
            <a:r>
              <a:rPr lang="ru-RU" dirty="0"/>
              <a:t>триединая</a:t>
            </a:r>
          </a:p>
          <a:p>
            <a:r>
              <a:rPr lang="ru-RU" dirty="0"/>
              <a:t>        ОБРАЗОВАТЕЛЬНАЯ – обеспечить знакомство с многообразием растительного материала, используемого для создания произведений декоративно-прикладного искусства</a:t>
            </a:r>
          </a:p>
          <a:p>
            <a:r>
              <a:rPr lang="ru-RU" dirty="0"/>
              <a:t>        РАЗВИВАЮЩАЯ – сформировать умения и навыки по технике коллажа из природных материалов, развить творческий потенциал учащихся,  интерес к изучению традиционных ремесел и современного дизайна.</a:t>
            </a:r>
          </a:p>
          <a:p>
            <a:r>
              <a:rPr lang="ru-RU" dirty="0"/>
              <a:t>        ВОСПИТАТЕЛЬНАЯ – эстетическое воспитание учащихся, приобщение их к духовной культуре.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algn="just"/>
            <a:r>
              <a:rPr lang="ru-RU" b="1" i="1" dirty="0"/>
              <a:t>ОБОРУДОВАНИЕ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/>
              <a:t>образцы </a:t>
            </a:r>
            <a:r>
              <a:rPr lang="ru-RU" dirty="0" smtClean="0"/>
              <a:t>декоративных тарелок, декорированные прессованными цветами.</a:t>
            </a:r>
            <a:endParaRPr lang="ru-RU" dirty="0"/>
          </a:p>
          <a:p>
            <a:r>
              <a:rPr lang="ru-RU" dirty="0"/>
              <a:t> - </a:t>
            </a:r>
            <a:r>
              <a:rPr lang="ru-RU" dirty="0" err="1" smtClean="0"/>
              <a:t>мультимедийная</a:t>
            </a:r>
            <a:r>
              <a:rPr lang="ru-RU" dirty="0" smtClean="0"/>
              <a:t>  </a:t>
            </a:r>
            <a:r>
              <a:rPr lang="ru-RU" dirty="0"/>
              <a:t>установка для демонстрации презентации.</a:t>
            </a:r>
          </a:p>
          <a:p>
            <a:pPr algn="just"/>
            <a:r>
              <a:rPr lang="ru-RU" dirty="0" smtClean="0"/>
              <a:t>-</a:t>
            </a:r>
            <a:r>
              <a:rPr lang="ru-RU" b="1" i="1" dirty="0" smtClean="0"/>
              <a:t>раздаточный материал: </a:t>
            </a:r>
            <a:r>
              <a:rPr lang="ru-RU" dirty="0" smtClean="0"/>
              <a:t>набор </a:t>
            </a:r>
            <a:r>
              <a:rPr lang="ru-RU" dirty="0"/>
              <a:t>засушенных растений, </a:t>
            </a:r>
            <a:r>
              <a:rPr lang="ru-RU" dirty="0" smtClean="0"/>
              <a:t>керамические тарелки, </a:t>
            </a:r>
            <a:r>
              <a:rPr lang="ru-RU" dirty="0"/>
              <a:t>пинцет, ножницы, </a:t>
            </a:r>
            <a:r>
              <a:rPr lang="ru-RU" dirty="0" smtClean="0"/>
              <a:t>клей, кисточки.</a:t>
            </a:r>
            <a:endParaRPr lang="ru-RU" dirty="0"/>
          </a:p>
          <a:p>
            <a:r>
              <a:rPr lang="ru-RU" dirty="0" smtClean="0"/>
              <a:t>Ход занятия:</a:t>
            </a:r>
            <a:endParaRPr lang="ru-RU" dirty="0"/>
          </a:p>
          <a:p>
            <a:pPr>
              <a:buNone/>
            </a:pPr>
            <a:r>
              <a:rPr lang="ru-RU" dirty="0"/>
              <a:t>     1. Организационный момент. </a:t>
            </a:r>
          </a:p>
          <a:p>
            <a:pPr algn="just">
              <a:buNone/>
            </a:pPr>
            <a:r>
              <a:rPr lang="ru-RU" dirty="0" smtClean="0"/>
              <a:t> 2</a:t>
            </a:r>
            <a:r>
              <a:rPr lang="ru-RU" dirty="0"/>
              <a:t>. Объяснение нового материала, показ презентации.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48547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038600" cy="4854751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 </a:t>
            </a:r>
            <a:r>
              <a:rPr lang="uk-UA" sz="2800" dirty="0" err="1" smtClean="0"/>
              <a:t>Итак</a:t>
            </a:r>
            <a:r>
              <a:rPr lang="uk-UA" sz="2800" dirty="0" smtClean="0"/>
              <a:t>, </a:t>
            </a:r>
            <a:r>
              <a:rPr lang="uk-UA" sz="2800" dirty="0" err="1" smtClean="0"/>
              <a:t>приглашаю</a:t>
            </a:r>
            <a:r>
              <a:rPr lang="uk-UA" sz="2800" dirty="0" smtClean="0"/>
              <a:t> </a:t>
            </a:r>
            <a:r>
              <a:rPr lang="uk-UA" sz="2800" dirty="0" err="1" smtClean="0"/>
              <a:t>всех</a:t>
            </a:r>
            <a:r>
              <a:rPr lang="uk-UA" sz="2800" dirty="0" smtClean="0"/>
              <a:t> </a:t>
            </a:r>
            <a:r>
              <a:rPr lang="uk-UA" sz="2800" dirty="0" err="1" smtClean="0"/>
              <a:t>участников</a:t>
            </a:r>
            <a:r>
              <a:rPr lang="uk-UA" sz="2800" dirty="0" smtClean="0"/>
              <a:t> </a:t>
            </a:r>
            <a:r>
              <a:rPr lang="uk-UA" sz="2800" dirty="0" err="1" smtClean="0"/>
              <a:t>нашего</a:t>
            </a:r>
            <a:r>
              <a:rPr lang="uk-UA" sz="2800" dirty="0" smtClean="0"/>
              <a:t> </a:t>
            </a:r>
            <a:r>
              <a:rPr lang="uk-UA" sz="2800" dirty="0" err="1" smtClean="0"/>
              <a:t>мастер-класса</a:t>
            </a:r>
            <a:r>
              <a:rPr lang="uk-UA" sz="2800" dirty="0" smtClean="0"/>
              <a:t> </a:t>
            </a:r>
            <a:r>
              <a:rPr lang="uk-UA" sz="2800" dirty="0" err="1" smtClean="0"/>
              <a:t>окунуться</a:t>
            </a:r>
            <a:r>
              <a:rPr lang="uk-UA" sz="2800" dirty="0" smtClean="0"/>
              <a:t> в </a:t>
            </a:r>
            <a:r>
              <a:rPr lang="uk-UA" sz="2800" dirty="0" err="1" smtClean="0"/>
              <a:t>магию</a:t>
            </a:r>
            <a:r>
              <a:rPr lang="uk-UA" sz="2800" dirty="0" smtClean="0"/>
              <a:t> </a:t>
            </a:r>
            <a:r>
              <a:rPr lang="uk-UA" sz="2800" dirty="0" err="1" smtClean="0"/>
              <a:t>цветосложения</a:t>
            </a:r>
            <a:r>
              <a:rPr lang="uk-UA" sz="2800" dirty="0" smtClean="0"/>
              <a:t>  и </a:t>
            </a:r>
          </a:p>
          <a:p>
            <a:pPr algn="just">
              <a:buNone/>
            </a:pPr>
            <a:r>
              <a:rPr lang="uk-UA" sz="2800" dirty="0" smtClean="0"/>
              <a:t>    </a:t>
            </a:r>
            <a:r>
              <a:rPr lang="uk-UA" sz="2800" dirty="0" err="1" smtClean="0"/>
              <a:t>вместе</a:t>
            </a:r>
            <a:r>
              <a:rPr lang="uk-UA" sz="2800" dirty="0" smtClean="0"/>
              <a:t> </a:t>
            </a:r>
            <a:r>
              <a:rPr lang="uk-UA" sz="2800" dirty="0" err="1" smtClean="0"/>
              <a:t>ощутить</a:t>
            </a:r>
            <a:r>
              <a:rPr lang="uk-UA" sz="2800" dirty="0" smtClean="0"/>
              <a:t> </a:t>
            </a:r>
            <a:r>
              <a:rPr lang="uk-UA" sz="2800" dirty="0" err="1" smtClean="0"/>
              <a:t>волшебное</a:t>
            </a:r>
            <a:r>
              <a:rPr lang="uk-UA" sz="2800" dirty="0" smtClean="0"/>
              <a:t> </a:t>
            </a:r>
            <a:r>
              <a:rPr lang="uk-UA" sz="2800" dirty="0" err="1" smtClean="0"/>
              <a:t>чувство</a:t>
            </a:r>
            <a:r>
              <a:rPr lang="uk-UA" sz="2800" dirty="0" smtClean="0"/>
              <a:t> </a:t>
            </a:r>
            <a:r>
              <a:rPr lang="uk-UA" sz="2800" dirty="0" err="1" smtClean="0"/>
              <a:t>вдохновения</a:t>
            </a:r>
            <a:r>
              <a:rPr lang="uk-UA" sz="2800" dirty="0" smtClean="0"/>
              <a:t>  и </a:t>
            </a:r>
            <a:r>
              <a:rPr lang="uk-UA" sz="2800" dirty="0" err="1" smtClean="0"/>
              <a:t>творчества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142984"/>
            <a:ext cx="828680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Кто из вас сможет объяснить, что обозначает слово «флористика»?</a:t>
            </a:r>
            <a:r>
              <a:rPr lang="ru-RU" sz="2400" dirty="0" smtClean="0"/>
              <a:t>     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i="1" dirty="0" smtClean="0"/>
              <a:t>Это искусство составления букетов из живых цветов и  картин из засушенных.</a:t>
            </a:r>
          </a:p>
          <a:p>
            <a:pPr algn="just"/>
            <a:endParaRPr lang="ru-RU" sz="2400" i="1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Цветы во все времена в человеческой культуре не только наделялись символикой, но и одушевлялись, им приписывались определенные черты характера, им посвящались стихи и песни. </a:t>
            </a:r>
          </a:p>
          <a:p>
            <a:pPr>
              <a:buFont typeface="Arial" pitchFamily="34" charset="0"/>
              <a:buChar char="•"/>
            </a:pPr>
            <a:endParaRPr lang="ru-RU" sz="2400" i="1" dirty="0" smtClean="0"/>
          </a:p>
          <a:p>
            <a:r>
              <a:rPr lang="ru-RU" sz="2400" dirty="0" smtClean="0"/>
              <a:t> В картинах из цветов мы ценим подлинность, естественность и красоту. Оставаясь частью природы, цветок становится выразителем чувств человека. </a:t>
            </a:r>
            <a:endParaRPr lang="ru-RU" sz="2400" i="1" dirty="0" smtClean="0"/>
          </a:p>
          <a:p>
            <a:pPr>
              <a:buFont typeface="Arial" pitchFamily="34" charset="0"/>
              <a:buChar char="•"/>
            </a:pPr>
            <a:endParaRPr lang="ru-RU" sz="2400" i="1" dirty="0" smtClean="0"/>
          </a:p>
          <a:p>
            <a:pPr>
              <a:buFont typeface="Arial" pitchFamily="34" charset="0"/>
              <a:buChar char="•"/>
            </a:pPr>
            <a:endParaRPr lang="ru-RU" sz="2400" i="1" dirty="0" smtClean="0"/>
          </a:p>
          <a:p>
            <a:pPr>
              <a:buFont typeface="Arial" pitchFamily="34" charset="0"/>
              <a:buChar char="•"/>
            </a:pPr>
            <a:endParaRPr lang="ru-RU" sz="2400" i="1" dirty="0" smtClean="0"/>
          </a:p>
          <a:p>
            <a:pPr>
              <a:buFont typeface="Arial" pitchFamily="34" charset="0"/>
              <a:buChar char="•"/>
            </a:pPr>
            <a:endParaRPr lang="ru-RU" sz="2400" i="1" dirty="0" smtClean="0"/>
          </a:p>
          <a:p>
            <a:pPr>
              <a:buFont typeface="Arial" pitchFamily="34" charset="0"/>
              <a:buChar char="•"/>
            </a:pPr>
            <a:endParaRPr lang="ru-RU" sz="2400" i="1" dirty="0" smtClean="0"/>
          </a:p>
          <a:p>
            <a:pPr>
              <a:buFont typeface="Arial" pitchFamily="34" charset="0"/>
              <a:buChar char="•"/>
            </a:pPr>
            <a:endParaRPr lang="ru-RU" sz="2400" i="1" dirty="0" smtClean="0"/>
          </a:p>
          <a:p>
            <a:pPr>
              <a:buFont typeface="Arial" pitchFamily="34" charset="0"/>
              <a:buChar char="•"/>
            </a:pPr>
            <a:endParaRPr lang="ru-RU" sz="2400" i="1" dirty="0" smtClean="0"/>
          </a:p>
          <a:p>
            <a:pPr>
              <a:buFont typeface="Arial" pitchFamily="34" charset="0"/>
              <a:buChar char="•"/>
            </a:pPr>
            <a:endParaRPr lang="ru-RU" sz="2400" i="1" dirty="0" smtClean="0"/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928670"/>
            <a:ext cx="7500990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С древних времен в культурах Египта и Китая использовались засушенные цветы и папирусы.  В течение веков интерес к этому виду декоративно-прикладного искусства то угасает, то оживает. Известно, что составление картин из засушенных цветов было любимым занятием дочерей Пушкина. А теперь скажите, как вы понимаете слово «декоративное искусство»? </a:t>
            </a:r>
            <a:r>
              <a:rPr lang="ru-RU" sz="2800" b="1" i="1" dirty="0" smtClean="0"/>
              <a:t>Что такое «декор»,  «декорация</a:t>
            </a:r>
            <a:r>
              <a:rPr lang="ru-RU" sz="2800" b="1" dirty="0" smtClean="0"/>
              <a:t>»?</a:t>
            </a:r>
          </a:p>
          <a:p>
            <a:pPr algn="just"/>
            <a:r>
              <a:rPr lang="ru-RU" sz="2800" b="1" dirty="0" smtClean="0"/>
              <a:t> </a:t>
            </a:r>
            <a:r>
              <a:rPr lang="ru-RU" sz="2800" i="1" dirty="0" smtClean="0"/>
              <a:t>Слово «декор» на французском языке означает украшение</a:t>
            </a:r>
          </a:p>
          <a:p>
            <a:r>
              <a:rPr lang="ru-RU" sz="2000" dirty="0" smtClean="0"/>
              <a:t> </a:t>
            </a:r>
            <a:endParaRPr lang="ru-RU" sz="2000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928670"/>
            <a:ext cx="778674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b="1" i="1" dirty="0" smtClean="0"/>
              <a:t>  </a:t>
            </a:r>
            <a:r>
              <a:rPr lang="ru-RU" sz="2800" dirty="0" smtClean="0"/>
              <a:t>Перед тем, как приступить к  декорированию тарелок, давайте вспомним об  основных художественных принципах составления композиции.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b="1" i="1" dirty="0" smtClean="0"/>
              <a:t>КОМПОЗИЦИЯ</a:t>
            </a:r>
            <a:r>
              <a:rPr lang="ru-RU" sz="2800" dirty="0" smtClean="0"/>
              <a:t> – (</a:t>
            </a:r>
            <a:r>
              <a:rPr lang="ru-RU" sz="2800" i="1" dirty="0" smtClean="0"/>
              <a:t>в переводе – составление, сочетание); пропорциональное соответствие  растительных </a:t>
            </a:r>
            <a:r>
              <a:rPr lang="ru-RU" sz="2800" i="1" dirty="0" err="1" smtClean="0"/>
              <a:t>елементов</a:t>
            </a:r>
            <a:r>
              <a:rPr lang="ru-RU" sz="2800" i="1" dirty="0" smtClean="0"/>
              <a:t>    между собой и фоном.</a:t>
            </a:r>
          </a:p>
          <a:p>
            <a:pPr algn="just"/>
            <a:r>
              <a:rPr lang="ru-RU" sz="2800" dirty="0" smtClean="0"/>
              <a:t>Выражаясь простым языком композиция – это гармоничное распределение всего, что используется в  работе  с растительным материалом.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7150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Воодушевление, которое испытывает человек от контакта с растительным материалом, помогает ему подобрать наиболее гармоничное и свободное сочетание лепестков, листьев, их форм и цвета. При этом желание соединить в картине те или иные элементы не должно быть слишком определенным, непреклонным, заранее четко обдуманным. Подобная целеустремленность делает нас «глухими» к подсказкам самих растений. Поэтому, не бойтесь в работе менять первоначальный замысел, прислушиваясь к  своим чувствам и настроению в процессе творчества.</a:t>
            </a:r>
          </a:p>
          <a:p>
            <a:pPr algn="just"/>
            <a:r>
              <a:rPr lang="ru-RU" dirty="0" smtClean="0"/>
              <a:t>Отсутствие банальной симметрии придает композиции непредсказуемость, динамизм.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G:\DCIM\100OLYMP\P10100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4572000" cy="3649477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572001" y="2214554"/>
            <a:ext cx="4114800" cy="4203835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Керамические тарелки – светлые,</a:t>
            </a:r>
          </a:p>
          <a:p>
            <a:pPr algn="just">
              <a:buNone/>
            </a:pPr>
            <a:r>
              <a:rPr lang="ru-RU" sz="1800" dirty="0" smtClean="0"/>
              <a:t>б</a:t>
            </a:r>
            <a:r>
              <a:rPr lang="ru-RU" sz="1800" dirty="0" smtClean="0"/>
              <a:t>ез </a:t>
            </a:r>
            <a:r>
              <a:rPr lang="ru-RU" sz="1800" dirty="0" smtClean="0"/>
              <a:t>рисунка – открывают широкий </a:t>
            </a:r>
          </a:p>
          <a:p>
            <a:pPr algn="just">
              <a:buNone/>
            </a:pPr>
            <a:r>
              <a:rPr lang="ru-RU" sz="1800" dirty="0" smtClean="0"/>
              <a:t>простор для декорирования растения</a:t>
            </a:r>
          </a:p>
          <a:p>
            <a:pPr algn="just">
              <a:buNone/>
            </a:pPr>
            <a:r>
              <a:rPr lang="ru-RU" sz="1800" dirty="0" smtClean="0"/>
              <a:t>ми. Большие цветы и мелкие, </a:t>
            </a:r>
            <a:r>
              <a:rPr lang="ru-RU" sz="1800" dirty="0" err="1" smtClean="0"/>
              <a:t>отдель</a:t>
            </a:r>
            <a:r>
              <a:rPr lang="ru-RU" sz="1800" dirty="0" smtClean="0"/>
              <a:t>-</a:t>
            </a:r>
          </a:p>
          <a:p>
            <a:pPr algn="just">
              <a:buNone/>
            </a:pPr>
            <a:r>
              <a:rPr lang="ru-RU" sz="1800" dirty="0" smtClean="0"/>
              <a:t> </a:t>
            </a:r>
            <a:r>
              <a:rPr lang="ru-RU" sz="1800" dirty="0" err="1" smtClean="0"/>
              <a:t>ные</a:t>
            </a:r>
            <a:r>
              <a:rPr lang="ru-RU" sz="1800" dirty="0" smtClean="0"/>
              <a:t> и расположенные группами, </a:t>
            </a:r>
            <a:r>
              <a:rPr lang="ru-RU" sz="1800" dirty="0" err="1" smtClean="0"/>
              <a:t>сте</a:t>
            </a:r>
            <a:r>
              <a:rPr lang="ru-RU" sz="1800" dirty="0" smtClean="0"/>
              <a:t>-</a:t>
            </a:r>
          </a:p>
          <a:p>
            <a:pPr algn="just">
              <a:buNone/>
            </a:pPr>
            <a:r>
              <a:rPr lang="ru-RU" sz="1800" dirty="0" smtClean="0"/>
              <a:t> бельки и листья– любой  рисунок на</a:t>
            </a:r>
          </a:p>
          <a:p>
            <a:pPr algn="just">
              <a:buNone/>
            </a:pPr>
            <a:r>
              <a:rPr lang="ru-RU" sz="1800" dirty="0" smtClean="0"/>
              <a:t> блестящей поверхности керамики</a:t>
            </a:r>
          </a:p>
          <a:p>
            <a:pPr algn="just">
              <a:buNone/>
            </a:pPr>
            <a:r>
              <a:rPr lang="ru-RU" sz="1800" dirty="0" smtClean="0"/>
              <a:t> выглядит  празднично.</a:t>
            </a:r>
          </a:p>
          <a:p>
            <a:pPr algn="just">
              <a:buNone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308</TotalTime>
  <Words>589</Words>
  <Application>Microsoft Office PowerPoint</Application>
  <PresentationFormat>Экран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мастер класса</vt:lpstr>
      <vt:lpstr> «Флористика, создание декоративных тарелок из прессованных растений». </vt:lpstr>
      <vt:lpstr>Слайд 3</vt:lpstr>
      <vt:lpstr>Слайд 4</vt:lpstr>
      <vt:lpstr>Слайд 5</vt:lpstr>
      <vt:lpstr>Слайд 6</vt:lpstr>
      <vt:lpstr>Слайд 7</vt:lpstr>
      <vt:lpstr>Слайд 8</vt:lpstr>
      <vt:lpstr> </vt:lpstr>
      <vt:lpstr>Слайд 10</vt:lpstr>
      <vt:lpstr> ТЕХНОЛОГИЧЕСКИЙ ЭТАП </vt:lpstr>
      <vt:lpstr>Слайд 12</vt:lpstr>
      <vt:lpstr>Слайд 13</vt:lpstr>
      <vt:lpstr>  </vt:lpstr>
      <vt:lpstr>·                             Самостоятельная работа учащихся по выполнению задания:       -    Выбор тарелки;       -   Отбор растительного материала;       -   Составление композиции;       -   Подклеивание композиции к тарелке;       -    Маркировка изделия. Индивидуальная помощь руководителя  учащимся в ходе работы. Подведение итогов: оценка выполненной работы, обзор и обсуждение работ учащихся по композиции; Домашнее задание: придумать название работы, оформить "паспарту".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</cp:revision>
  <dcterms:created xsi:type="dcterms:W3CDTF">2006-12-31T21:14:57Z</dcterms:created>
  <dcterms:modified xsi:type="dcterms:W3CDTF">2006-12-31T21:16:23Z</dcterms:modified>
</cp:coreProperties>
</file>