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16"/>
  </p:notesMasterIdLst>
  <p:sldIdLst>
    <p:sldId id="259" r:id="rId2"/>
    <p:sldId id="262" r:id="rId3"/>
    <p:sldId id="261" r:id="rId4"/>
    <p:sldId id="263" r:id="rId5"/>
    <p:sldId id="264" r:id="rId6"/>
    <p:sldId id="265" r:id="rId7"/>
    <p:sldId id="260" r:id="rId8"/>
    <p:sldId id="272" r:id="rId9"/>
    <p:sldId id="269" r:id="rId10"/>
    <p:sldId id="274" r:id="rId11"/>
    <p:sldId id="268" r:id="rId12"/>
    <p:sldId id="271" r:id="rId13"/>
    <p:sldId id="273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55" autoAdjust="0"/>
    <p:restoredTop sz="94639" autoAdjust="0"/>
  </p:normalViewPr>
  <p:slideViewPr>
    <p:cSldViewPr>
      <p:cViewPr varScale="1">
        <p:scale>
          <a:sx n="65" d="100"/>
          <a:sy n="65" d="100"/>
        </p:scale>
        <p:origin x="-108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D8B039-98E7-46E8-9CCC-A06FBA60C0B5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EBB257-EE57-450A-B2F8-862A5145FC2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ransition spd="med">
    <p:strips dir="ru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2.wav"/><Relationship Id="rId1" Type="http://schemas.openxmlformats.org/officeDocument/2006/relationships/tags" Target="../tags/tag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42984"/>
            <a:ext cx="8686800" cy="121444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  </a:t>
            </a:r>
            <a:endParaRPr lang="ru-RU" sz="7200" b="1" dirty="0">
              <a:solidFill>
                <a:srgbClr val="FF0000"/>
              </a:solidFill>
              <a:latin typeface="Ariston" pitchFamily="66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379252" y="1428736"/>
            <a:ext cx="4193012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uk-UA" sz="7200" b="1" i="1" spc="15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5  клас</a:t>
            </a:r>
            <a:endParaRPr lang="ru-RU" sz="7200" b="1" i="1" spc="150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85918" y="3000372"/>
            <a:ext cx="5429288" cy="92333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Урок   читання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0"/>
            <a:ext cx="8458200" cy="2000240"/>
          </a:xfrm>
        </p:spPr>
        <p:txBody>
          <a:bodyPr>
            <a:normAutofit/>
          </a:bodyPr>
          <a:lstStyle/>
          <a:p>
            <a:pPr algn="ctr"/>
            <a:r>
              <a:rPr lang="uk-UA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Словник</a:t>
            </a:r>
            <a:r>
              <a:rPr lang="uk-UA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57356" y="3000372"/>
            <a:ext cx="59293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 smtClean="0">
                <a:latin typeface="Times New Roman" pitchFamily="18" charset="0"/>
                <a:cs typeface="Times New Roman" pitchFamily="18" charset="0"/>
              </a:rPr>
              <a:t>Нараяв - порадив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rame-459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072109" y="839411"/>
            <a:ext cx="2643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Фізхвилинка</a:t>
            </a:r>
            <a:endParaRPr lang="ru-RU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00298" y="1428736"/>
            <a:ext cx="4143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Сильний  вітер  до  землі,</a:t>
            </a:r>
            <a:endParaRPr lang="ru-RU" sz="2000" b="1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00298" y="1857364"/>
            <a:ext cx="4286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                         Гне  дерева  молоді.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8794" y="2285992"/>
            <a:ext cx="36364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А  вони  ростуть, міцніють,</a:t>
            </a:r>
            <a:endParaRPr lang="ru-RU" sz="2000" b="1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00364" y="2714620"/>
            <a:ext cx="4572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              Вгору  тягнуться ,  радіють. 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28794" y="3214686"/>
            <a:ext cx="2928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Вітер  віє  нам  в  лице;</a:t>
            </a:r>
            <a:endParaRPr lang="ru-RU" sz="2000" b="1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71934" y="3571876"/>
            <a:ext cx="2928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Захиталось  деревце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71670" y="4214818"/>
            <a:ext cx="371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Вітерець  все  тихше, </a:t>
            </a:r>
            <a:r>
              <a:rPr lang="uk-UA" sz="2000" b="1" dirty="0" err="1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тихше</a:t>
            </a:r>
            <a:r>
              <a:rPr lang="uk-UA" sz="2000" b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sz="2000" b="1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1868" y="4857760"/>
            <a:ext cx="350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Деревце  все  вище, 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вище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08" y="571480"/>
            <a:ext cx="49292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600" b="1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Сенкант</a:t>
            </a:r>
            <a:endParaRPr lang="ru-RU" sz="6600" b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00496" y="1857364"/>
            <a:ext cx="11315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Весна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14678" y="2571744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Тепла,  раня,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5984" y="3286124"/>
            <a:ext cx="5286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настала,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розквітла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 прикрасила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3438" y="38576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285852" y="3929066"/>
            <a:ext cx="7154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   Повернулися з  теплих  країв  птахи.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868" y="4714884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    Радість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785918" y="2285992"/>
            <a:ext cx="5500726" cy="171451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ВЕСНА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rot="10800000">
            <a:off x="2786050" y="2000240"/>
            <a:ext cx="857256" cy="7858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rot="5400000" flipH="1" flipV="1">
            <a:off x="3894133" y="1963727"/>
            <a:ext cx="121444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 flipH="1" flipV="1">
            <a:off x="5393537" y="1821645"/>
            <a:ext cx="857256" cy="7858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5857884" y="3143248"/>
            <a:ext cx="128588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16200000" flipH="1">
            <a:off x="5429256" y="3643314"/>
            <a:ext cx="1071570" cy="7858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3643306" y="4214818"/>
            <a:ext cx="1357322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10800000" flipV="1">
            <a:off x="2071670" y="3286124"/>
            <a:ext cx="1285884" cy="571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071538" y="1857364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Тане    сніг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00364" y="714356"/>
            <a:ext cx="2643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Все  просинається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15074" y="1428736"/>
            <a:ext cx="2078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Сонце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215206" y="2928934"/>
            <a:ext cx="1362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Бруньки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8596" y="3929066"/>
            <a:ext cx="1861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Першоцвіти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86116" y="5286388"/>
            <a:ext cx="2078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Приліт  птахів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57950" y="4643446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Тепло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42976" y="142852"/>
            <a:ext cx="628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Асоціативний       кущ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85918" y="1428736"/>
            <a:ext cx="47149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Дякуємо</a:t>
            </a:r>
            <a:endParaRPr lang="ru-RU" sz="7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43306" y="2857496"/>
            <a:ext cx="26432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endParaRPr lang="ru-RU" sz="7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6248" y="4214818"/>
            <a:ext cx="4000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урок…</a:t>
            </a:r>
            <a:endParaRPr lang="ru-RU" sz="7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2614602" cy="35719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642918"/>
            <a:ext cx="3257544" cy="4767282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286248" y="1500174"/>
            <a:ext cx="4629152" cy="3429024"/>
          </a:xfrm>
        </p:spPr>
        <p:txBody>
          <a:bodyPr>
            <a:normAutofit/>
          </a:bodyPr>
          <a:lstStyle/>
          <a:p>
            <a:pPr>
              <a:buNone/>
            </a:pP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285720" y="428604"/>
            <a:ext cx="3857652" cy="5500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429124" y="1071546"/>
            <a:ext cx="403725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Весна  іде,  та  квітне  все,</a:t>
            </a:r>
          </a:p>
          <a:p>
            <a:endParaRPr lang="uk-UA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Ведмідь   встає  по  їжу  йде,</a:t>
            </a:r>
          </a:p>
          <a:p>
            <a:endParaRPr lang="uk-UA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Діброва  зелена  птахів  зустрічає,</a:t>
            </a:r>
          </a:p>
          <a:p>
            <a:endParaRPr lang="uk-UA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У  чистих  озерах  вже  льоду  немає,</a:t>
            </a:r>
          </a:p>
          <a:p>
            <a:endParaRPr lang="uk-UA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І  учні  вітають  своїх  вчителів,</a:t>
            </a:r>
          </a:p>
          <a:p>
            <a:endParaRPr lang="uk-UA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Першими  квітами  з  весняних  лісів.</a:t>
            </a:r>
          </a:p>
          <a:p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42984"/>
            <a:ext cx="8686800" cy="928694"/>
          </a:xfrm>
        </p:spPr>
        <p:txBody>
          <a:bodyPr>
            <a:normAutofit/>
          </a:bodyPr>
          <a:lstStyle/>
          <a:p>
            <a:r>
              <a:rPr lang="uk-UA" sz="4800" b="1" dirty="0" smtClean="0">
                <a:solidFill>
                  <a:srgbClr val="FF0000"/>
                </a:solidFill>
                <a:latin typeface="Ariston" pitchFamily="66" charset="0"/>
              </a:rPr>
              <a:t>Мета:</a:t>
            </a:r>
            <a:endParaRPr lang="ru-RU" sz="4800" b="1" dirty="0">
              <a:solidFill>
                <a:srgbClr val="FF0000"/>
              </a:solidFill>
              <a:latin typeface="Ariston" pitchFamily="66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04800" y="2000240"/>
            <a:ext cx="8686800" cy="407988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Вчити  дітей  замислюватись  над  власним  баченням</a:t>
            </a:r>
          </a:p>
          <a:p>
            <a:pPr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зовнішнього  і  власного  внутрішнього  світу.</a:t>
            </a:r>
          </a:p>
          <a:p>
            <a:pPr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Розвивати  мовлення  дітей, образне  мислення,  творчу</a:t>
            </a:r>
          </a:p>
          <a:p>
            <a:pPr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фантазію  учнів, уміння  виражати своє  відчуття.</a:t>
            </a:r>
          </a:p>
          <a:p>
            <a:pPr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Виховувати  естетичний  смак,  любов  до  природи  </a:t>
            </a:r>
          </a:p>
          <a:p>
            <a:pPr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рідного  краю 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5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1159847" y="500042"/>
            <a:ext cx="641254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Девіз: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85918" y="1714488"/>
            <a:ext cx="6858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Допитливим,  цікавим  будь!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71736" y="2500306"/>
            <a:ext cx="4929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Та    тільки  не  байдужим,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5984" y="3357562"/>
            <a:ext cx="6072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В  країну  знань  велику  путь,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28860" y="4214818"/>
            <a:ext cx="5500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Долай  уперто    друже!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~PP1646.WAV">
            <a:hlinkClick r:id="" action="ppaction://media"/>
          </p:cNvPr>
          <p:cNvPicPr>
            <a:picLocks noRot="1" noChangeAspect="1"/>
          </p:cNvPicPr>
          <p:nvPr>
            <a:wavAudioFile r:embed="rId3" name="~PP1646.WAV"/>
          </p:nvPr>
        </p:nvPicPr>
        <p:blipFill>
          <a:blip r:embed="rId6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285728"/>
            <a:ext cx="7000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i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ВЕСНА</a:t>
            </a:r>
            <a:endParaRPr lang="ru-RU" sz="4000" b="1" i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0034" y="3929066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142984"/>
            <a:ext cx="7358114" cy="5272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071670" y="214290"/>
            <a:ext cx="6858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Гра    </a:t>
            </a:r>
            <a:r>
              <a:rPr lang="uk-UA" sz="32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“Продовж</a:t>
            </a:r>
            <a:r>
              <a:rPr lang="uk-UA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uk-UA" sz="32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речення”</a:t>
            </a:r>
            <a:endParaRPr lang="ru-RU" sz="32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14480" y="1071546"/>
            <a:ext cx="2559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Піднялося   вище  …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6248" y="1071546"/>
            <a:ext cx="954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сонечко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43042" y="1714488"/>
            <a:ext cx="2569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Почав     танути …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57686" y="1714488"/>
            <a:ext cx="569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сніг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43042" y="2428868"/>
            <a:ext cx="4053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На  горбках  з’явилися   перші  …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72132" y="2428868"/>
            <a:ext cx="1658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проталини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43042" y="3071810"/>
            <a:ext cx="2852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Весело  задзвеніли  …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0" y="3071810"/>
            <a:ext cx="1222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струмочки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43042" y="3714752"/>
            <a:ext cx="4313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Прокидаються  від   зимового  сну …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57884" y="3714752"/>
            <a:ext cx="628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звірі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14480" y="4286256"/>
            <a:ext cx="3662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Прилітають   з  теплих  краї  …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86380" y="4286256"/>
            <a:ext cx="753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птахи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57356" y="5000636"/>
            <a:ext cx="2504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Яка  чудова  пора …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29124" y="5000636"/>
            <a:ext cx="775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Весна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347201" cy="7010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643174" y="1"/>
            <a:ext cx="4071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Загадка</a:t>
            </a:r>
            <a:endParaRPr lang="ru-RU" sz="4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14612" y="785794"/>
            <a:ext cx="3786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Є  у  весни   три  брати,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1736" y="1214422"/>
            <a:ext cx="4143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Їх , напевно,  знаєш   ти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8860" y="1714488"/>
            <a:ext cx="4929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Брат  найстарший  сік  з  беріз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71736" y="2214554"/>
            <a:ext cx="4214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В  подарунок   їй  приніс,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00298" y="2714620"/>
            <a:ext cx="4429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Середульший  - неба   синь,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43174" y="3286124"/>
            <a:ext cx="4214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Перших  квітів  голубінь,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5984" y="3786190"/>
            <a:ext cx="4857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А   найменший – буйні  трави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28860" y="4286256"/>
            <a:ext cx="4572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 Звуть  цих  хлопців  …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00364" y="4929198"/>
            <a:ext cx="5072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Березень, квітень,  травень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7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304800" y="1295400"/>
            <a:ext cx="8686800" cy="1204906"/>
          </a:xfrm>
        </p:spPr>
        <p:txBody>
          <a:bodyPr>
            <a:normAutofit/>
          </a:bodyPr>
          <a:lstStyle/>
          <a:p>
            <a:pPr algn="ctr"/>
            <a:endParaRPr lang="ru-RU" sz="7200" b="1" dirty="0">
              <a:solidFill>
                <a:srgbClr val="FF0000"/>
              </a:solidFill>
              <a:latin typeface="Ariston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143248"/>
            <a:ext cx="8686800" cy="2936877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uk-UA" sz="4800" dirty="0" smtClean="0">
              <a:latin typeface="Ariston" pitchFamily="66" charset="0"/>
            </a:endParaRPr>
          </a:p>
          <a:p>
            <a:pPr algn="ctr">
              <a:buNone/>
            </a:pPr>
            <a:endParaRPr lang="ru-RU" sz="4800" dirty="0">
              <a:latin typeface="Ariston" pitchFamily="66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214414" y="1071546"/>
            <a:ext cx="642942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sz="4400" b="1" i="1" dirty="0" smtClean="0"/>
          </a:p>
          <a:p>
            <a:pPr algn="ctr"/>
            <a:r>
              <a:rPr lang="uk-UA" sz="4400" b="1" i="1" dirty="0" smtClean="0"/>
              <a:t>Тема :  казка   </a:t>
            </a:r>
          </a:p>
          <a:p>
            <a:pPr algn="ctr"/>
            <a:r>
              <a:rPr lang="uk-UA" sz="4400" b="1" i="1" dirty="0" smtClean="0"/>
              <a:t>“ Як  Квітень  до  Березня  </a:t>
            </a:r>
          </a:p>
          <a:p>
            <a:pPr algn="ctr"/>
            <a:r>
              <a:rPr lang="uk-UA" sz="4400" b="1" i="1" dirty="0" smtClean="0"/>
              <a:t>в  гості  </a:t>
            </a:r>
            <a:r>
              <a:rPr lang="uk-UA" sz="4400" b="1" i="1" dirty="0" err="1" smtClean="0"/>
              <a:t>їздив”</a:t>
            </a:r>
            <a:endParaRPr lang="ru-RU" sz="4400" b="1" i="1" dirty="0"/>
          </a:p>
        </p:txBody>
      </p:sp>
      <p:pic>
        <p:nvPicPr>
          <p:cNvPr id="7" name="~PP4010.WAV">
            <a:hlinkClick r:id="" action="ppaction://media"/>
          </p:cNvPr>
          <p:cNvPicPr>
            <a:picLocks noRot="1" noChangeAspect="1"/>
          </p:cNvPicPr>
          <p:nvPr>
            <a:wavAudioFile r:embed="rId2" name="~PP4010.WAV"/>
          </p:nvPr>
        </p:nvPicPr>
        <p:blipFill>
          <a:blip r:embed="rId5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>
            <a:lum bright="1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214414" y="1357298"/>
            <a:ext cx="66437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i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Артикуляційна  гімнастика</a:t>
            </a:r>
            <a:endParaRPr lang="ru-RU" sz="4000" b="1" i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71802" y="2571744"/>
            <a:ext cx="4643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Язик  угору  -  </a:t>
            </a:r>
            <a:r>
              <a:rPr lang="uk-UA" sz="2800" b="1" dirty="0" err="1" smtClean="0">
                <a:latin typeface="Times New Roman" pitchFamily="18" charset="0"/>
                <a:cs typeface="Times New Roman" pitchFamily="18" charset="0"/>
              </a:rPr>
              <a:t>ша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800" b="1" dirty="0" err="1" smtClean="0">
                <a:latin typeface="Times New Roman" pitchFamily="18" charset="0"/>
                <a:cs typeface="Times New Roman" pitchFamily="18" charset="0"/>
              </a:rPr>
              <a:t>ша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800" b="1" dirty="0" err="1" smtClean="0">
                <a:latin typeface="Times New Roman" pitchFamily="18" charset="0"/>
                <a:cs typeface="Times New Roman" pitchFamily="18" charset="0"/>
              </a:rPr>
              <a:t>ша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71802" y="3143248"/>
            <a:ext cx="4929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Наша  Маша   в  ліс  пішла,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71802" y="3786190"/>
            <a:ext cx="4429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Язик  донизу  - </a:t>
            </a:r>
            <a:r>
              <a:rPr lang="uk-UA" sz="2800" b="1" dirty="0" err="1" smtClean="0"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800" b="1" dirty="0" err="1" smtClean="0"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800" b="1" dirty="0" err="1" smtClean="0"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. 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71802" y="4429132"/>
            <a:ext cx="3150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Укусила   ніс  оса.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-50517" y="0"/>
            <a:ext cx="9194517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1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8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671</TotalTime>
  <Words>332</Words>
  <PresentationFormat>Экран (4:3)</PresentationFormat>
  <Paragraphs>93</Paragraphs>
  <Slides>14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  </vt:lpstr>
      <vt:lpstr>Слайд 2</vt:lpstr>
      <vt:lpstr>Мета: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 уроку: “Структура  тексту – зачин – основна  частина – кінцівка.”</dc:title>
  <cp:lastModifiedBy>FuckYouBill</cp:lastModifiedBy>
  <cp:revision>79</cp:revision>
  <dcterms:modified xsi:type="dcterms:W3CDTF">2012-03-22T05:55:58Z</dcterms:modified>
</cp:coreProperties>
</file>